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84" r:id="rId5"/>
    <p:sldId id="271" r:id="rId6"/>
    <p:sldId id="272" r:id="rId7"/>
    <p:sldId id="285" r:id="rId8"/>
    <p:sldId id="281" r:id="rId9"/>
    <p:sldId id="274" r:id="rId10"/>
    <p:sldId id="263" r:id="rId11"/>
    <p:sldId id="275" r:id="rId12"/>
    <p:sldId id="276" r:id="rId13"/>
    <p:sldId id="282" r:id="rId14"/>
    <p:sldId id="283" r:id="rId15"/>
    <p:sldId id="296" r:id="rId16"/>
    <p:sldId id="287" r:id="rId17"/>
    <p:sldId id="286" r:id="rId18"/>
    <p:sldId id="290" r:id="rId19"/>
    <p:sldId id="291" r:id="rId20"/>
    <p:sldId id="292" r:id="rId21"/>
    <p:sldId id="293" r:id="rId22"/>
    <p:sldId id="294" r:id="rId23"/>
    <p:sldId id="295" r:id="rId24"/>
    <p:sldId id="28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EBF7"/>
    <a:srgbClr val="D8FFE8"/>
    <a:srgbClr val="F1FFFE"/>
    <a:srgbClr val="E9FF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61"/>
    <p:restoredTop sz="82496"/>
  </p:normalViewPr>
  <p:slideViewPr>
    <p:cSldViewPr snapToGrid="0" snapToObjects="1">
      <p:cViewPr varScale="1">
        <p:scale>
          <a:sx n="77" d="100"/>
          <a:sy n="77" d="100"/>
        </p:scale>
        <p:origin x="11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Users/luuttami/Desktop/DO%20Team/Team%206_Supply%20Chain%20Optimization%20at%20MAMD_FINA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HP\Desktop\San%20Francisco%20MSBA%202019-2020\Modul%20B\Data%20Optimization\Team%20assignment\Team%206_Supply%20Chain%20Optimization%20at%20MAMD%20Misel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luuttami/Desktop/DO%20Team/Team%206_Supply%20Chain%20Optimization%20at%20MAMD_FINAL.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ontserrat" pitchFamily="2" charset="77"/>
                <a:ea typeface="+mn-ea"/>
                <a:cs typeface="+mn-cs"/>
              </a:defRPr>
            </a:pPr>
            <a:r>
              <a:rPr lang="en-US">
                <a:latin typeface="Montserrat" pitchFamily="2" charset="77"/>
              </a:rPr>
              <a:t>Demand vs Supply</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ontserrat" pitchFamily="2" charset="77"/>
              <a:ea typeface="+mn-ea"/>
              <a:cs typeface="+mn-cs"/>
            </a:defRPr>
          </a:pPr>
          <a:endParaRPr lang="en-US"/>
        </a:p>
      </c:txPr>
    </c:title>
    <c:autoTitleDeleted val="0"/>
    <c:plotArea>
      <c:layout/>
      <c:lineChart>
        <c:grouping val="standard"/>
        <c:varyColors val="0"/>
        <c:ser>
          <c:idx val="0"/>
          <c:order val="0"/>
          <c:tx>
            <c:strRef>
              <c:f>'Est. Daily Demand (Apr)'!$R$1</c:f>
              <c:strCache>
                <c:ptCount val="1"/>
                <c:pt idx="0">
                  <c:v>Demand </c:v>
                </c:pt>
              </c:strCache>
            </c:strRef>
          </c:tx>
          <c:spPr>
            <a:ln w="28575" cap="rnd">
              <a:solidFill>
                <a:schemeClr val="accent1"/>
              </a:solidFill>
              <a:round/>
            </a:ln>
            <a:effectLst/>
          </c:spPr>
          <c:marker>
            <c:symbol val="none"/>
          </c:marker>
          <c:val>
            <c:numRef>
              <c:f>'Est. Daily Demand (Apr)'!$R$2:$R$31</c:f>
              <c:numCache>
                <c:formatCode>_(* #,##0_);_(* \(#,##0\);_(* "-"??_);_(@_)</c:formatCode>
                <c:ptCount val="30"/>
                <c:pt idx="0">
                  <c:v>309046.45635254518</c:v>
                </c:pt>
                <c:pt idx="1">
                  <c:v>331779.23629549902</c:v>
                </c:pt>
                <c:pt idx="2">
                  <c:v>310889.59639538982</c:v>
                </c:pt>
                <c:pt idx="3">
                  <c:v>289190.61514157249</c:v>
                </c:pt>
                <c:pt idx="4">
                  <c:v>311490.6672407437</c:v>
                </c:pt>
                <c:pt idx="5">
                  <c:v>353684.32981406065</c:v>
                </c:pt>
                <c:pt idx="6">
                  <c:v>280602.96381782682</c:v>
                </c:pt>
                <c:pt idx="7">
                  <c:v>300258.0883730799</c:v>
                </c:pt>
                <c:pt idx="8">
                  <c:v>322720.00874299271</c:v>
                </c:pt>
                <c:pt idx="9">
                  <c:v>349134.75228441606</c:v>
                </c:pt>
                <c:pt idx="10">
                  <c:v>290606.42294965929</c:v>
                </c:pt>
                <c:pt idx="11">
                  <c:v>297483.66621256847</c:v>
                </c:pt>
                <c:pt idx="12">
                  <c:v>332565.91609130334</c:v>
                </c:pt>
                <c:pt idx="13">
                  <c:v>310160.11005524755</c:v>
                </c:pt>
                <c:pt idx="14">
                  <c:v>332065.20357380924</c:v>
                </c:pt>
                <c:pt idx="15">
                  <c:v>341738.45143332874</c:v>
                </c:pt>
                <c:pt idx="16">
                  <c:v>356374.58047378651</c:v>
                </c:pt>
                <c:pt idx="17">
                  <c:v>361537.09918863937</c:v>
                </c:pt>
                <c:pt idx="18">
                  <c:v>370057.84496047854</c:v>
                </c:pt>
                <c:pt idx="19">
                  <c:v>333879.20732792036</c:v>
                </c:pt>
                <c:pt idx="20">
                  <c:v>294053.13799465093</c:v>
                </c:pt>
                <c:pt idx="21">
                  <c:v>322085.4851216856</c:v>
                </c:pt>
                <c:pt idx="22">
                  <c:v>343692.74102208263</c:v>
                </c:pt>
                <c:pt idx="23">
                  <c:v>328855.89532590524</c:v>
                </c:pt>
                <c:pt idx="24">
                  <c:v>308314.81176879309</c:v>
                </c:pt>
                <c:pt idx="25">
                  <c:v>332500.08966120169</c:v>
                </c:pt>
                <c:pt idx="26">
                  <c:v>341324.06866023014</c:v>
                </c:pt>
                <c:pt idx="27">
                  <c:v>277611.63817452162</c:v>
                </c:pt>
                <c:pt idx="28">
                  <c:v>339458.2670594817</c:v>
                </c:pt>
                <c:pt idx="29">
                  <c:v>293900.98182015383</c:v>
                </c:pt>
              </c:numCache>
            </c:numRef>
          </c:val>
          <c:smooth val="0"/>
          <c:extLst>
            <c:ext xmlns:c16="http://schemas.microsoft.com/office/drawing/2014/chart" uri="{C3380CC4-5D6E-409C-BE32-E72D297353CC}">
              <c16:uniqueId val="{00000000-9895-AE45-A13C-25CA7638ABC8}"/>
            </c:ext>
          </c:extLst>
        </c:ser>
        <c:ser>
          <c:idx val="1"/>
          <c:order val="1"/>
          <c:tx>
            <c:strRef>
              <c:f>'Est. Daily Demand (Apr)'!$S$1</c:f>
              <c:strCache>
                <c:ptCount val="1"/>
                <c:pt idx="0">
                  <c:v>Supply </c:v>
                </c:pt>
              </c:strCache>
            </c:strRef>
          </c:tx>
          <c:spPr>
            <a:ln w="28575" cap="rnd">
              <a:solidFill>
                <a:schemeClr val="accent2"/>
              </a:solidFill>
              <a:round/>
            </a:ln>
            <a:effectLst/>
          </c:spPr>
          <c:marker>
            <c:symbol val="none"/>
          </c:marker>
          <c:val>
            <c:numRef>
              <c:f>'Est. Daily Demand (Apr)'!$S$2:$S$31</c:f>
              <c:numCache>
                <c:formatCode>_(* #,##0_);_(* \(#,##0\);_(* "-"??_);_(@_)</c:formatCode>
                <c:ptCount val="30"/>
                <c:pt idx="0">
                  <c:v>250389.71152300003</c:v>
                </c:pt>
                <c:pt idx="1">
                  <c:v>268808.16248978709</c:v>
                </c:pt>
                <c:pt idx="2">
                  <c:v>251883.21610104278</c:v>
                </c:pt>
                <c:pt idx="3">
                  <c:v>234302.16365489239</c:v>
                </c:pt>
                <c:pt idx="4">
                  <c:v>252369.90003507261</c:v>
                </c:pt>
                <c:pt idx="5">
                  <c:v>286555.39969389886</c:v>
                </c:pt>
                <c:pt idx="6">
                  <c:v>227345.06537841735</c:v>
                </c:pt>
                <c:pt idx="7">
                  <c:v>243269.66585397843</c:v>
                </c:pt>
                <c:pt idx="8">
                  <c:v>261467.97597255683</c:v>
                </c:pt>
                <c:pt idx="9">
                  <c:v>282869.11960820958</c:v>
                </c:pt>
                <c:pt idx="10">
                  <c:v>235449.27013354804</c:v>
                </c:pt>
                <c:pt idx="11">
                  <c:v>241021.85513427973</c:v>
                </c:pt>
                <c:pt idx="12">
                  <c:v>269444.84435470414</c:v>
                </c:pt>
                <c:pt idx="13">
                  <c:v>251291.85735193337</c:v>
                </c:pt>
                <c:pt idx="14">
                  <c:v>269039.09455604514</c:v>
                </c:pt>
                <c:pt idx="15">
                  <c:v>276876.75622535462</c:v>
                </c:pt>
                <c:pt idx="16">
                  <c:v>288735.22573988605</c:v>
                </c:pt>
                <c:pt idx="17">
                  <c:v>292917.90185584966</c:v>
                </c:pt>
                <c:pt idx="18">
                  <c:v>299821.0440420775</c:v>
                </c:pt>
                <c:pt idx="19">
                  <c:v>270508.85845437914</c:v>
                </c:pt>
                <c:pt idx="20">
                  <c:v>238242.03736474356</c:v>
                </c:pt>
                <c:pt idx="21">
                  <c:v>260954.31399340343</c:v>
                </c:pt>
                <c:pt idx="22">
                  <c:v>278459.82791320776</c:v>
                </c:pt>
                <c:pt idx="23">
                  <c:v>266439.49012793461</c:v>
                </c:pt>
                <c:pt idx="24">
                  <c:v>249797.27365208571</c:v>
                </c:pt>
                <c:pt idx="25">
                  <c:v>269391.96738626191</c:v>
                </c:pt>
                <c:pt idx="26">
                  <c:v>276541.14934401703</c:v>
                </c:pt>
                <c:pt idx="27">
                  <c:v>224921.35780451278</c:v>
                </c:pt>
                <c:pt idx="28">
                  <c:v>275029.29969529022</c:v>
                </c:pt>
                <c:pt idx="29">
                  <c:v>238119.01747897992</c:v>
                </c:pt>
              </c:numCache>
            </c:numRef>
          </c:val>
          <c:smooth val="0"/>
          <c:extLst>
            <c:ext xmlns:c16="http://schemas.microsoft.com/office/drawing/2014/chart" uri="{C3380CC4-5D6E-409C-BE32-E72D297353CC}">
              <c16:uniqueId val="{00000001-9895-AE45-A13C-25CA7638ABC8}"/>
            </c:ext>
          </c:extLst>
        </c:ser>
        <c:dLbls>
          <c:showLegendKey val="0"/>
          <c:showVal val="0"/>
          <c:showCatName val="0"/>
          <c:showSerName val="0"/>
          <c:showPercent val="0"/>
          <c:showBubbleSize val="0"/>
        </c:dLbls>
        <c:smooth val="0"/>
        <c:axId val="2072674528"/>
        <c:axId val="2072864752"/>
      </c:lineChart>
      <c:catAx>
        <c:axId val="2072674528"/>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itchFamily="2" charset="77"/>
                <a:ea typeface="+mn-ea"/>
                <a:cs typeface="+mn-cs"/>
              </a:defRPr>
            </a:pPr>
            <a:endParaRPr lang="en-US"/>
          </a:p>
        </c:txPr>
        <c:crossAx val="2072864752"/>
        <c:crosses val="autoZero"/>
        <c:auto val="1"/>
        <c:lblAlgn val="ctr"/>
        <c:lblOffset val="100"/>
        <c:noMultiLvlLbl val="0"/>
      </c:catAx>
      <c:valAx>
        <c:axId val="2072864752"/>
        <c:scaling>
          <c:orientation val="minMax"/>
        </c:scaling>
        <c:delete val="0"/>
        <c:axPos val="l"/>
        <c:majorGridlines>
          <c:spPr>
            <a:ln w="9525" cap="flat" cmpd="sng" algn="ctr">
              <a:solidFill>
                <a:schemeClr val="tx1">
                  <a:lumMod val="15000"/>
                  <a:lumOff val="85000"/>
                </a:schemeClr>
              </a:solidFill>
              <a:round/>
            </a:ln>
            <a:effectLst/>
          </c:spPr>
        </c:majorGridlines>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itchFamily="2" charset="77"/>
                <a:ea typeface="+mn-ea"/>
                <a:cs typeface="+mn-cs"/>
              </a:defRPr>
            </a:pPr>
            <a:endParaRPr lang="en-US"/>
          </a:p>
        </c:txPr>
        <c:crossAx val="2072674528"/>
        <c:crosses val="autoZero"/>
        <c:crossBetween val="between"/>
      </c:valAx>
      <c:spPr>
        <a:solidFill>
          <a:schemeClr val="bg1"/>
        </a:solidFill>
        <a:ln>
          <a:noFill/>
        </a:ln>
        <a:effectLst/>
      </c:spPr>
    </c:plotArea>
    <c:legend>
      <c:legendPos val="tr"/>
      <c:layout>
        <c:manualLayout>
          <c:xMode val="edge"/>
          <c:yMode val="edge"/>
          <c:x val="0.80758047136240152"/>
          <c:y val="1.3686288709566176E-2"/>
          <c:w val="0.17502799650043743"/>
          <c:h val="0.11177063935443823"/>
        </c:manualLayout>
      </c:layout>
      <c:overlay val="1"/>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ontserrat" pitchFamily="2"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ontserrat" pitchFamily="2" charset="77"/>
                <a:ea typeface="+mn-ea"/>
                <a:cs typeface="+mn-cs"/>
              </a:defRPr>
            </a:pPr>
            <a:r>
              <a:rPr lang="en-US" dirty="0">
                <a:latin typeface="Montserrat" pitchFamily="2" charset="77"/>
              </a:rPr>
              <a:t>Milk Demand Forecast Apr – Sep 2011</a:t>
            </a:r>
            <a:r>
              <a:rPr lang="en-US" baseline="0" dirty="0">
                <a:latin typeface="Montserrat" pitchFamily="2" charset="77"/>
              </a:rPr>
              <a:t> </a:t>
            </a:r>
            <a:r>
              <a:rPr lang="en-US" dirty="0">
                <a:latin typeface="Montserrat" pitchFamily="2" charset="77"/>
              </a:rPr>
              <a:t>(in liters)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ontserrat" pitchFamily="2" charset="77"/>
              <a:ea typeface="+mn-ea"/>
              <a:cs typeface="+mn-cs"/>
            </a:defRPr>
          </a:pPr>
          <a:endParaRPr lang="en-US"/>
        </a:p>
      </c:txPr>
    </c:title>
    <c:autoTitleDeleted val="0"/>
    <c:plotArea>
      <c:layout/>
      <c:scatterChart>
        <c:scatterStyle val="lineMarker"/>
        <c:varyColors val="0"/>
        <c:ser>
          <c:idx val="0"/>
          <c:order val="0"/>
          <c:tx>
            <c:v>Milk Demand Forecast (in liters)</c:v>
          </c:tx>
          <c:spPr>
            <a:ln w="19050" cap="rnd">
              <a:solidFill>
                <a:schemeClr val="accent1"/>
              </a:solidFill>
              <a:round/>
            </a:ln>
            <a:effectLst/>
          </c:spPr>
          <c:marker>
            <c:symbol val="circle"/>
            <c:size val="5"/>
            <c:spPr>
              <a:solidFill>
                <a:schemeClr val="accent1"/>
              </a:solidFill>
              <a:ln w="9525">
                <a:solidFill>
                  <a:schemeClr val="accent1"/>
                </a:solidFill>
              </a:ln>
              <a:effectLst/>
            </c:spPr>
          </c:marker>
          <c:xVal>
            <c:strRef>
              <c:f>'Demand Forecast (Apr - Sep)'!$B$2:$B$43</c:f>
              <c:strCache>
                <c:ptCount val="42"/>
                <c:pt idx="0">
                  <c:v>Apr 2008</c:v>
                </c:pt>
                <c:pt idx="1">
                  <c:v>May 2008</c:v>
                </c:pt>
                <c:pt idx="2">
                  <c:v>Jun 2008</c:v>
                </c:pt>
                <c:pt idx="3">
                  <c:v>Jul 2008</c:v>
                </c:pt>
                <c:pt idx="4">
                  <c:v>Aug 2008</c:v>
                </c:pt>
                <c:pt idx="5">
                  <c:v>Sep 2008</c:v>
                </c:pt>
                <c:pt idx="6">
                  <c:v>Oct 2008</c:v>
                </c:pt>
                <c:pt idx="7">
                  <c:v>Nov 2008</c:v>
                </c:pt>
                <c:pt idx="8">
                  <c:v>Dec 2008</c:v>
                </c:pt>
                <c:pt idx="9">
                  <c:v>Jan 2009</c:v>
                </c:pt>
                <c:pt idx="10">
                  <c:v>Feb 2009</c:v>
                </c:pt>
                <c:pt idx="11">
                  <c:v>Mar 2009</c:v>
                </c:pt>
                <c:pt idx="12">
                  <c:v>Apr 2009</c:v>
                </c:pt>
                <c:pt idx="13">
                  <c:v>May 2009</c:v>
                </c:pt>
                <c:pt idx="14">
                  <c:v>Jun 2009</c:v>
                </c:pt>
                <c:pt idx="15">
                  <c:v>Jul 2009</c:v>
                </c:pt>
                <c:pt idx="16">
                  <c:v>Aug 2009</c:v>
                </c:pt>
                <c:pt idx="17">
                  <c:v>Sep 2009</c:v>
                </c:pt>
                <c:pt idx="18">
                  <c:v>Oct 2009</c:v>
                </c:pt>
                <c:pt idx="19">
                  <c:v>Nov 2009</c:v>
                </c:pt>
                <c:pt idx="20">
                  <c:v>Dec 2009</c:v>
                </c:pt>
                <c:pt idx="21">
                  <c:v>Jan 2010</c:v>
                </c:pt>
                <c:pt idx="22">
                  <c:v>Feb 2010</c:v>
                </c:pt>
                <c:pt idx="23">
                  <c:v>Mar 2010</c:v>
                </c:pt>
                <c:pt idx="24">
                  <c:v>Apr 2010</c:v>
                </c:pt>
                <c:pt idx="25">
                  <c:v>May 2010</c:v>
                </c:pt>
                <c:pt idx="26">
                  <c:v>Jun 2010</c:v>
                </c:pt>
                <c:pt idx="27">
                  <c:v>Jul 2010</c:v>
                </c:pt>
                <c:pt idx="28">
                  <c:v>Aug 2010</c:v>
                </c:pt>
                <c:pt idx="29">
                  <c:v>Sep 2010</c:v>
                </c:pt>
                <c:pt idx="30">
                  <c:v>Oct 2010</c:v>
                </c:pt>
                <c:pt idx="31">
                  <c:v>Nov 2010</c:v>
                </c:pt>
                <c:pt idx="32">
                  <c:v>Dec 2010</c:v>
                </c:pt>
                <c:pt idx="33">
                  <c:v>Jan 2011</c:v>
                </c:pt>
                <c:pt idx="34">
                  <c:v>Feb 2011</c:v>
                </c:pt>
                <c:pt idx="35">
                  <c:v>Mar 2011</c:v>
                </c:pt>
                <c:pt idx="36">
                  <c:v>Apr 2011</c:v>
                </c:pt>
                <c:pt idx="37">
                  <c:v>May 2011</c:v>
                </c:pt>
                <c:pt idx="38">
                  <c:v>Jun 2011</c:v>
                </c:pt>
                <c:pt idx="39">
                  <c:v>Jul 2011</c:v>
                </c:pt>
                <c:pt idx="40">
                  <c:v>Aug 2011</c:v>
                </c:pt>
                <c:pt idx="41">
                  <c:v>Sep 2011</c:v>
                </c:pt>
              </c:strCache>
            </c:strRef>
          </c:xVal>
          <c:yVal>
            <c:numRef>
              <c:f>'Demand Forecast (Apr - Sep)'!$C$2:$C$43</c:f>
              <c:numCache>
                <c:formatCode>#,##0</c:formatCode>
                <c:ptCount val="42"/>
                <c:pt idx="0">
                  <c:v>6436977</c:v>
                </c:pt>
                <c:pt idx="1">
                  <c:v>8038673</c:v>
                </c:pt>
                <c:pt idx="2">
                  <c:v>7699105</c:v>
                </c:pt>
                <c:pt idx="3">
                  <c:v>7446966</c:v>
                </c:pt>
                <c:pt idx="4">
                  <c:v>6893954</c:v>
                </c:pt>
                <c:pt idx="5">
                  <c:v>7266777</c:v>
                </c:pt>
                <c:pt idx="6">
                  <c:v>9577732</c:v>
                </c:pt>
                <c:pt idx="7">
                  <c:v>6959258</c:v>
                </c:pt>
                <c:pt idx="8">
                  <c:v>9196648</c:v>
                </c:pt>
                <c:pt idx="9">
                  <c:v>7703373</c:v>
                </c:pt>
                <c:pt idx="10">
                  <c:v>6337111</c:v>
                </c:pt>
                <c:pt idx="11">
                  <c:v>6661873</c:v>
                </c:pt>
                <c:pt idx="12">
                  <c:v>8168753</c:v>
                </c:pt>
                <c:pt idx="13">
                  <c:v>9042377</c:v>
                </c:pt>
                <c:pt idx="14">
                  <c:v>8535593</c:v>
                </c:pt>
                <c:pt idx="15">
                  <c:v>9159860</c:v>
                </c:pt>
                <c:pt idx="16">
                  <c:v>8660746</c:v>
                </c:pt>
                <c:pt idx="17">
                  <c:v>7985469</c:v>
                </c:pt>
                <c:pt idx="18">
                  <c:v>10287574</c:v>
                </c:pt>
                <c:pt idx="19">
                  <c:v>8865297</c:v>
                </c:pt>
                <c:pt idx="20">
                  <c:v>10106207</c:v>
                </c:pt>
                <c:pt idx="21">
                  <c:v>8763792</c:v>
                </c:pt>
                <c:pt idx="22">
                  <c:v>6573767</c:v>
                </c:pt>
                <c:pt idx="23">
                  <c:v>7012498</c:v>
                </c:pt>
                <c:pt idx="24">
                  <c:v>8727300</c:v>
                </c:pt>
                <c:pt idx="25">
                  <c:v>9936678</c:v>
                </c:pt>
                <c:pt idx="26">
                  <c:v>9777312</c:v>
                </c:pt>
                <c:pt idx="27">
                  <c:v>10408932</c:v>
                </c:pt>
                <c:pt idx="28">
                  <c:v>9666011</c:v>
                </c:pt>
                <c:pt idx="29">
                  <c:v>8922312</c:v>
                </c:pt>
                <c:pt idx="30">
                  <c:v>11038170</c:v>
                </c:pt>
                <c:pt idx="31">
                  <c:v>9234684</c:v>
                </c:pt>
                <c:pt idx="32">
                  <c:v>10751284</c:v>
                </c:pt>
                <c:pt idx="33">
                  <c:v>9737546</c:v>
                </c:pt>
                <c:pt idx="34">
                  <c:v>7068566</c:v>
                </c:pt>
                <c:pt idx="35">
                  <c:v>7622280</c:v>
                </c:pt>
                <c:pt idx="36" formatCode="_(* #,##0_);_(* \(#,##0\);_(* &quot;-&quot;??_);_(@_)">
                  <c:v>9667062.3333335742</c:v>
                </c:pt>
                <c:pt idx="37" formatCode="_(* #,##0_);_(* \(#,##0\);_(* &quot;-&quot;??_);_(@_)">
                  <c:v>10895295.000000238</c:v>
                </c:pt>
                <c:pt idx="38" formatCode="_(* #,##0_);_(* \(#,##0\);_(* &quot;-&quot;??_);_(@_)">
                  <c:v>10560055.666666904</c:v>
                </c:pt>
                <c:pt idx="39" formatCode="_(* #,##0_);_(* \(#,##0\);_(* &quot;-&quot;??_);_(@_)">
                  <c:v>10894638.333333572</c:v>
                </c:pt>
                <c:pt idx="40" formatCode="_(* #,##0_);_(* \(#,##0\);_(* &quot;-&quot;??_);_(@_)">
                  <c:v>10296289.333333571</c:v>
                </c:pt>
                <c:pt idx="41" formatCode="_(* #,##0_);_(* \(#,##0\);_(* &quot;-&quot;??_);_(@_)">
                  <c:v>9947571.6666669063</c:v>
                </c:pt>
              </c:numCache>
            </c:numRef>
          </c:yVal>
          <c:smooth val="0"/>
          <c:extLst>
            <c:ext xmlns:c16="http://schemas.microsoft.com/office/drawing/2014/chart" uri="{C3380CC4-5D6E-409C-BE32-E72D297353CC}">
              <c16:uniqueId val="{00000000-6F9D-44C4-A345-450DB58EAB29}"/>
            </c:ext>
          </c:extLst>
        </c:ser>
        <c:dLbls>
          <c:showLegendKey val="0"/>
          <c:showVal val="0"/>
          <c:showCatName val="0"/>
          <c:showSerName val="0"/>
          <c:showPercent val="0"/>
          <c:showBubbleSize val="0"/>
        </c:dLbls>
        <c:axId val="1397059088"/>
        <c:axId val="1397446592"/>
      </c:scatterChart>
      <c:valAx>
        <c:axId val="1397059088"/>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itchFamily="2" charset="77"/>
                <a:ea typeface="+mn-ea"/>
                <a:cs typeface="+mn-cs"/>
              </a:defRPr>
            </a:pPr>
            <a:endParaRPr lang="en-US"/>
          </a:p>
        </c:txPr>
        <c:crossAx val="1397446592"/>
        <c:crosses val="autoZero"/>
        <c:crossBetween val="midCat"/>
      </c:valAx>
      <c:valAx>
        <c:axId val="1397446592"/>
        <c:scaling>
          <c:orientation val="minMax"/>
          <c:min val="4000000"/>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itchFamily="2" charset="77"/>
                <a:ea typeface="+mn-ea"/>
                <a:cs typeface="+mn-cs"/>
              </a:defRPr>
            </a:pPr>
            <a:endParaRPr lang="en-US"/>
          </a:p>
        </c:txPr>
        <c:crossAx val="1397059088"/>
        <c:crosses val="autoZero"/>
        <c:crossBetween val="midCat"/>
      </c:valAx>
      <c:spPr>
        <a:solidFill>
          <a:schemeClr val="bg1">
            <a:alpha val="66000"/>
          </a:schemeClr>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ontserrat" pitchFamily="2" charset="77"/>
                <a:ea typeface="+mn-ea"/>
                <a:cs typeface="+mn-cs"/>
              </a:defRPr>
            </a:pPr>
            <a:r>
              <a:rPr lang="en-US" b="0" dirty="0">
                <a:latin typeface="Montserrat" pitchFamily="2" charset="77"/>
              </a:rPr>
              <a:t>Production Scheduling</a:t>
            </a:r>
            <a:r>
              <a:rPr lang="en-US" b="0" baseline="0" dirty="0">
                <a:latin typeface="Montserrat" pitchFamily="2" charset="77"/>
              </a:rPr>
              <a:t> </a:t>
            </a:r>
            <a:r>
              <a:rPr lang="en-US" b="0" dirty="0">
                <a:latin typeface="Montserrat" pitchFamily="2" charset="77"/>
              </a:rPr>
              <a:t>of Premium Milk</a:t>
            </a:r>
          </a:p>
        </c:rich>
      </c:tx>
      <c:layout>
        <c:manualLayout>
          <c:xMode val="edge"/>
          <c:yMode val="edge"/>
          <c:x val="0.15502119780742657"/>
          <c:y val="1.772722958297739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ontserrat" pitchFamily="2" charset="77"/>
              <a:ea typeface="+mn-ea"/>
              <a:cs typeface="+mn-cs"/>
            </a:defRPr>
          </a:pPr>
          <a:endParaRPr lang="en-US"/>
        </a:p>
      </c:txPr>
    </c:title>
    <c:autoTitleDeleted val="0"/>
    <c:plotArea>
      <c:layout/>
      <c:lineChart>
        <c:grouping val="standard"/>
        <c:varyColors val="0"/>
        <c:ser>
          <c:idx val="0"/>
          <c:order val="0"/>
          <c:tx>
            <c:strRef>
              <c:f>'Daily Production Model (Apr)'!$A$57</c:f>
              <c:strCache>
                <c:ptCount val="1"/>
                <c:pt idx="0">
                  <c:v>Milk farmers (MF)</c:v>
                </c:pt>
              </c:strCache>
            </c:strRef>
          </c:tx>
          <c:spPr>
            <a:ln w="28575" cap="rnd">
              <a:solidFill>
                <a:schemeClr val="accent1"/>
              </a:solidFill>
              <a:round/>
            </a:ln>
            <a:effectLst/>
          </c:spPr>
          <c:marker>
            <c:symbol val="none"/>
          </c:marker>
          <c:cat>
            <c:numRef>
              <c:f>'Daily Production Model (Apr)'!$N$56:$AE$56</c:f>
              <c:numCache>
                <c:formatCode>General</c:formatCode>
                <c:ptCount val="18"/>
                <c:pt idx="0">
                  <c:v>13</c:v>
                </c:pt>
                <c:pt idx="1">
                  <c:v>14</c:v>
                </c:pt>
                <c:pt idx="2">
                  <c:v>15</c:v>
                </c:pt>
                <c:pt idx="3">
                  <c:v>16</c:v>
                </c:pt>
                <c:pt idx="4">
                  <c:v>17</c:v>
                </c:pt>
                <c:pt idx="5">
                  <c:v>18</c:v>
                </c:pt>
                <c:pt idx="6">
                  <c:v>19</c:v>
                </c:pt>
                <c:pt idx="7">
                  <c:v>20</c:v>
                </c:pt>
                <c:pt idx="8">
                  <c:v>21</c:v>
                </c:pt>
                <c:pt idx="9">
                  <c:v>22</c:v>
                </c:pt>
                <c:pt idx="10">
                  <c:v>23</c:v>
                </c:pt>
                <c:pt idx="11">
                  <c:v>24</c:v>
                </c:pt>
                <c:pt idx="12">
                  <c:v>25</c:v>
                </c:pt>
                <c:pt idx="13">
                  <c:v>26</c:v>
                </c:pt>
                <c:pt idx="14">
                  <c:v>27</c:v>
                </c:pt>
                <c:pt idx="15">
                  <c:v>28</c:v>
                </c:pt>
                <c:pt idx="16">
                  <c:v>29</c:v>
                </c:pt>
                <c:pt idx="17">
                  <c:v>30</c:v>
                </c:pt>
              </c:numCache>
            </c:numRef>
          </c:cat>
          <c:val>
            <c:numRef>
              <c:f>'Daily Production Model (Apr)'!$B$57:$AE$57</c:f>
              <c:numCache>
                <c:formatCode>_(* #,##0_);_(* \(#,##0\);_(* "-"??_);_(@_)</c:formatCode>
                <c:ptCount val="18"/>
                <c:pt idx="0">
                  <c:v>256947.42527130316</c:v>
                </c:pt>
                <c:pt idx="1">
                  <c:v>252101.11959118533</c:v>
                </c:pt>
                <c:pt idx="2">
                  <c:v>268192.19580780179</c:v>
                </c:pt>
                <c:pt idx="3">
                  <c:v>260234.28527075297</c:v>
                </c:pt>
                <c:pt idx="4">
                  <c:v>288120.59086311556</c:v>
                </c:pt>
                <c:pt idx="5">
                  <c:v>292678.03630621295</c:v>
                </c:pt>
                <c:pt idx="6">
                  <c:v>299463.89365528425</c:v>
                </c:pt>
                <c:pt idx="7">
                  <c:v>271956.61021442438</c:v>
                </c:pt>
                <c:pt idx="8">
                  <c:v>239927.76600722782</c:v>
                </c:pt>
                <c:pt idx="9">
                  <c:v>259902.98659409463</c:v>
                </c:pt>
                <c:pt idx="10">
                  <c:v>277531.98584725207</c:v>
                </c:pt>
                <c:pt idx="11">
                  <c:v>266994.1149139005</c:v>
                </c:pt>
                <c:pt idx="12">
                  <c:v>250657.11571517642</c:v>
                </c:pt>
                <c:pt idx="13">
                  <c:v>0</c:v>
                </c:pt>
                <c:pt idx="14">
                  <c:v>276136.85311695153</c:v>
                </c:pt>
                <c:pt idx="15">
                  <c:v>227482.13257013494</c:v>
                </c:pt>
                <c:pt idx="16">
                  <c:v>272651.94133903243</c:v>
                </c:pt>
                <c:pt idx="17">
                  <c:v>239845.66367198247</c:v>
                </c:pt>
              </c:numCache>
            </c:numRef>
          </c:val>
          <c:smooth val="0"/>
          <c:extLst>
            <c:ext xmlns:c16="http://schemas.microsoft.com/office/drawing/2014/chart" uri="{C3380CC4-5D6E-409C-BE32-E72D297353CC}">
              <c16:uniqueId val="{00000000-0CFD-9C46-957B-77DEE3C79223}"/>
            </c:ext>
          </c:extLst>
        </c:ser>
        <c:ser>
          <c:idx val="1"/>
          <c:order val="1"/>
          <c:tx>
            <c:strRef>
              <c:f>'Daily Production Model (Apr)'!$A$58</c:f>
              <c:strCache>
                <c:ptCount val="1"/>
                <c:pt idx="0">
                  <c:v>Milk recombination (MR)</c:v>
                </c:pt>
              </c:strCache>
            </c:strRef>
          </c:tx>
          <c:spPr>
            <a:ln w="28575" cap="rnd">
              <a:solidFill>
                <a:schemeClr val="accent2"/>
              </a:solidFill>
              <a:round/>
            </a:ln>
            <a:effectLst/>
          </c:spPr>
          <c:marker>
            <c:symbol val="none"/>
          </c:marker>
          <c:cat>
            <c:numRef>
              <c:f>'Daily Production Model (Apr)'!$N$56:$AE$56</c:f>
              <c:numCache>
                <c:formatCode>General</c:formatCode>
                <c:ptCount val="18"/>
                <c:pt idx="0">
                  <c:v>13</c:v>
                </c:pt>
                <c:pt idx="1">
                  <c:v>14</c:v>
                </c:pt>
                <c:pt idx="2">
                  <c:v>15</c:v>
                </c:pt>
                <c:pt idx="3">
                  <c:v>16</c:v>
                </c:pt>
                <c:pt idx="4">
                  <c:v>17</c:v>
                </c:pt>
                <c:pt idx="5">
                  <c:v>18</c:v>
                </c:pt>
                <c:pt idx="6">
                  <c:v>19</c:v>
                </c:pt>
                <c:pt idx="7">
                  <c:v>20</c:v>
                </c:pt>
                <c:pt idx="8">
                  <c:v>21</c:v>
                </c:pt>
                <c:pt idx="9">
                  <c:v>22</c:v>
                </c:pt>
                <c:pt idx="10">
                  <c:v>23</c:v>
                </c:pt>
                <c:pt idx="11">
                  <c:v>24</c:v>
                </c:pt>
                <c:pt idx="12">
                  <c:v>25</c:v>
                </c:pt>
                <c:pt idx="13">
                  <c:v>26</c:v>
                </c:pt>
                <c:pt idx="14">
                  <c:v>27</c:v>
                </c:pt>
                <c:pt idx="15">
                  <c:v>28</c:v>
                </c:pt>
                <c:pt idx="16">
                  <c:v>29</c:v>
                </c:pt>
                <c:pt idx="17">
                  <c:v>30</c:v>
                </c:pt>
              </c:numCache>
            </c:numRef>
          </c:cat>
          <c:val>
            <c:numRef>
              <c:f>'Daily Production Model (Apr)'!$B$58:$AE$58</c:f>
              <c:numCache>
                <c:formatCode>_(* #,##0_);_(* \(#,##0\);_(* "-"??_);_(@_)</c:formatCode>
                <c:ptCount val="18"/>
                <c:pt idx="0">
                  <c:v>51234.574728696818</c:v>
                </c:pt>
                <c:pt idx="1">
                  <c:v>35317.880408814963</c:v>
                </c:pt>
                <c:pt idx="2">
                  <c:v>39525.804192198208</c:v>
                </c:pt>
                <c:pt idx="3">
                  <c:v>56447.714729247033</c:v>
                </c:pt>
                <c:pt idx="4">
                  <c:v>42124.409136884482</c:v>
                </c:pt>
                <c:pt idx="5">
                  <c:v>42350.963693787053</c:v>
                </c:pt>
                <c:pt idx="6">
                  <c:v>43461.106344715743</c:v>
                </c:pt>
                <c:pt idx="7">
                  <c:v>37442.38978557576</c:v>
                </c:pt>
                <c:pt idx="8">
                  <c:v>32565.233992772643</c:v>
                </c:pt>
                <c:pt idx="9">
                  <c:v>38567.013405905367</c:v>
                </c:pt>
                <c:pt idx="10">
                  <c:v>40961.014152747935</c:v>
                </c:pt>
                <c:pt idx="11">
                  <c:v>37749.885086099646</c:v>
                </c:pt>
                <c:pt idx="12">
                  <c:v>35051.884284823565</c:v>
                </c:pt>
                <c:pt idx="13">
                  <c:v>308121</c:v>
                </c:pt>
                <c:pt idx="14">
                  <c:v>40161.146883048605</c:v>
                </c:pt>
                <c:pt idx="15">
                  <c:v>29774.867429865291</c:v>
                </c:pt>
                <c:pt idx="16">
                  <c:v>41917.058660967705</c:v>
                </c:pt>
                <c:pt idx="17">
                  <c:v>32506.336328017758</c:v>
                </c:pt>
              </c:numCache>
            </c:numRef>
          </c:val>
          <c:smooth val="0"/>
          <c:extLst>
            <c:ext xmlns:c16="http://schemas.microsoft.com/office/drawing/2014/chart" uri="{C3380CC4-5D6E-409C-BE32-E72D297353CC}">
              <c16:uniqueId val="{00000001-0CFD-9C46-957B-77DEE3C79223}"/>
            </c:ext>
          </c:extLst>
        </c:ser>
        <c:ser>
          <c:idx val="2"/>
          <c:order val="2"/>
          <c:tx>
            <c:strRef>
              <c:f>'Daily Production Model (Apr)'!$A$59</c:f>
              <c:strCache>
                <c:ptCount val="1"/>
                <c:pt idx="0">
                  <c:v>Milk other (MO)</c:v>
                </c:pt>
              </c:strCache>
            </c:strRef>
          </c:tx>
          <c:spPr>
            <a:ln w="28575" cap="rnd">
              <a:solidFill>
                <a:schemeClr val="accent3"/>
              </a:solidFill>
              <a:round/>
            </a:ln>
            <a:effectLst/>
          </c:spPr>
          <c:marker>
            <c:symbol val="none"/>
          </c:marker>
          <c:cat>
            <c:numRef>
              <c:f>'Daily Production Model (Apr)'!$N$56:$AE$56</c:f>
              <c:numCache>
                <c:formatCode>General</c:formatCode>
                <c:ptCount val="18"/>
                <c:pt idx="0">
                  <c:v>13</c:v>
                </c:pt>
                <c:pt idx="1">
                  <c:v>14</c:v>
                </c:pt>
                <c:pt idx="2">
                  <c:v>15</c:v>
                </c:pt>
                <c:pt idx="3">
                  <c:v>16</c:v>
                </c:pt>
                <c:pt idx="4">
                  <c:v>17</c:v>
                </c:pt>
                <c:pt idx="5">
                  <c:v>18</c:v>
                </c:pt>
                <c:pt idx="6">
                  <c:v>19</c:v>
                </c:pt>
                <c:pt idx="7">
                  <c:v>20</c:v>
                </c:pt>
                <c:pt idx="8">
                  <c:v>21</c:v>
                </c:pt>
                <c:pt idx="9">
                  <c:v>22</c:v>
                </c:pt>
                <c:pt idx="10">
                  <c:v>23</c:v>
                </c:pt>
                <c:pt idx="11">
                  <c:v>24</c:v>
                </c:pt>
                <c:pt idx="12">
                  <c:v>25</c:v>
                </c:pt>
                <c:pt idx="13">
                  <c:v>26</c:v>
                </c:pt>
                <c:pt idx="14">
                  <c:v>27</c:v>
                </c:pt>
                <c:pt idx="15">
                  <c:v>28</c:v>
                </c:pt>
                <c:pt idx="16">
                  <c:v>29</c:v>
                </c:pt>
                <c:pt idx="17">
                  <c:v>30</c:v>
                </c:pt>
              </c:numCache>
            </c:numRef>
          </c:cat>
          <c:val>
            <c:numRef>
              <c:f>'Daily Production Model (Apr)'!$B$59:$AE$59</c:f>
              <c:numCache>
                <c:formatCode>_(* #,##0_);_(* \(#,##0\);_(* "-"??_);_(@_)</c:formatCode>
                <c:ptCount val="18"/>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numCache>
            </c:numRef>
          </c:val>
          <c:smooth val="0"/>
          <c:extLst>
            <c:ext xmlns:c16="http://schemas.microsoft.com/office/drawing/2014/chart" uri="{C3380CC4-5D6E-409C-BE32-E72D297353CC}">
              <c16:uniqueId val="{00000002-0CFD-9C46-957B-77DEE3C79223}"/>
            </c:ext>
          </c:extLst>
        </c:ser>
        <c:ser>
          <c:idx val="3"/>
          <c:order val="3"/>
          <c:tx>
            <c:strRef>
              <c:f>'Daily Production Model (Apr)'!$A$60</c:f>
              <c:strCache>
                <c:ptCount val="1"/>
                <c:pt idx="0">
                  <c:v>Total</c:v>
                </c:pt>
              </c:strCache>
            </c:strRef>
          </c:tx>
          <c:spPr>
            <a:ln w="28575" cap="rnd">
              <a:solidFill>
                <a:schemeClr val="accent4"/>
              </a:solidFill>
              <a:round/>
            </a:ln>
            <a:effectLst/>
          </c:spPr>
          <c:marker>
            <c:symbol val="none"/>
          </c:marker>
          <c:cat>
            <c:numRef>
              <c:f>'Daily Production Model (Apr)'!$N$56:$AE$56</c:f>
              <c:numCache>
                <c:formatCode>General</c:formatCode>
                <c:ptCount val="18"/>
                <c:pt idx="0">
                  <c:v>13</c:v>
                </c:pt>
                <c:pt idx="1">
                  <c:v>14</c:v>
                </c:pt>
                <c:pt idx="2">
                  <c:v>15</c:v>
                </c:pt>
                <c:pt idx="3">
                  <c:v>16</c:v>
                </c:pt>
                <c:pt idx="4">
                  <c:v>17</c:v>
                </c:pt>
                <c:pt idx="5">
                  <c:v>18</c:v>
                </c:pt>
                <c:pt idx="6">
                  <c:v>19</c:v>
                </c:pt>
                <c:pt idx="7">
                  <c:v>20</c:v>
                </c:pt>
                <c:pt idx="8">
                  <c:v>21</c:v>
                </c:pt>
                <c:pt idx="9">
                  <c:v>22</c:v>
                </c:pt>
                <c:pt idx="10">
                  <c:v>23</c:v>
                </c:pt>
                <c:pt idx="11">
                  <c:v>24</c:v>
                </c:pt>
                <c:pt idx="12">
                  <c:v>25</c:v>
                </c:pt>
                <c:pt idx="13">
                  <c:v>26</c:v>
                </c:pt>
                <c:pt idx="14">
                  <c:v>27</c:v>
                </c:pt>
                <c:pt idx="15">
                  <c:v>28</c:v>
                </c:pt>
                <c:pt idx="16">
                  <c:v>29</c:v>
                </c:pt>
                <c:pt idx="17">
                  <c:v>30</c:v>
                </c:pt>
              </c:numCache>
            </c:numRef>
          </c:cat>
          <c:val>
            <c:numRef>
              <c:f>'Daily Production Model (Apr)'!$B$60:$AE$60</c:f>
              <c:numCache>
                <c:formatCode>_(* #,##0_);_(* \(#,##0\);_(* "-"??_);_(@_)</c:formatCode>
                <c:ptCount val="18"/>
                <c:pt idx="0">
                  <c:v>308182</c:v>
                </c:pt>
                <c:pt idx="1">
                  <c:v>287419.00000000029</c:v>
                </c:pt>
                <c:pt idx="2">
                  <c:v>307718</c:v>
                </c:pt>
                <c:pt idx="3">
                  <c:v>316682</c:v>
                </c:pt>
                <c:pt idx="4">
                  <c:v>330245.00000000006</c:v>
                </c:pt>
                <c:pt idx="5">
                  <c:v>335029</c:v>
                </c:pt>
                <c:pt idx="6">
                  <c:v>342925</c:v>
                </c:pt>
                <c:pt idx="7">
                  <c:v>309399.00000000012</c:v>
                </c:pt>
                <c:pt idx="8">
                  <c:v>272493.00000000047</c:v>
                </c:pt>
                <c:pt idx="9">
                  <c:v>298470</c:v>
                </c:pt>
                <c:pt idx="10">
                  <c:v>318493</c:v>
                </c:pt>
                <c:pt idx="11">
                  <c:v>304744.00000000012</c:v>
                </c:pt>
                <c:pt idx="12">
                  <c:v>285709</c:v>
                </c:pt>
                <c:pt idx="13">
                  <c:v>308121</c:v>
                </c:pt>
                <c:pt idx="14">
                  <c:v>316298.00000000012</c:v>
                </c:pt>
                <c:pt idx="15">
                  <c:v>257257.00000000023</c:v>
                </c:pt>
                <c:pt idx="16">
                  <c:v>314569.00000000012</c:v>
                </c:pt>
                <c:pt idx="17">
                  <c:v>272352.00000000023</c:v>
                </c:pt>
              </c:numCache>
            </c:numRef>
          </c:val>
          <c:smooth val="0"/>
          <c:extLst>
            <c:ext xmlns:c16="http://schemas.microsoft.com/office/drawing/2014/chart" uri="{C3380CC4-5D6E-409C-BE32-E72D297353CC}">
              <c16:uniqueId val="{00000003-0CFD-9C46-957B-77DEE3C79223}"/>
            </c:ext>
          </c:extLst>
        </c:ser>
        <c:dLbls>
          <c:showLegendKey val="0"/>
          <c:showVal val="0"/>
          <c:showCatName val="0"/>
          <c:showSerName val="0"/>
          <c:showPercent val="0"/>
          <c:showBubbleSize val="0"/>
        </c:dLbls>
        <c:smooth val="0"/>
        <c:axId val="1926011408"/>
        <c:axId val="2076756048"/>
      </c:lineChart>
      <c:catAx>
        <c:axId val="1926011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itchFamily="2" charset="77"/>
                <a:ea typeface="+mn-ea"/>
                <a:cs typeface="+mn-cs"/>
              </a:defRPr>
            </a:pPr>
            <a:endParaRPr lang="en-US"/>
          </a:p>
        </c:txPr>
        <c:crossAx val="2076756048"/>
        <c:crosses val="autoZero"/>
        <c:auto val="1"/>
        <c:lblAlgn val="ctr"/>
        <c:lblOffset val="100"/>
        <c:noMultiLvlLbl val="0"/>
      </c:catAx>
      <c:valAx>
        <c:axId val="2076756048"/>
        <c:scaling>
          <c:orientation val="minMax"/>
        </c:scaling>
        <c:delete val="0"/>
        <c:axPos val="l"/>
        <c:majorGridlines>
          <c:spPr>
            <a:ln w="9525" cap="flat" cmpd="sng" algn="ctr">
              <a:solidFill>
                <a:schemeClr val="tx1">
                  <a:lumMod val="15000"/>
                  <a:lumOff val="85000"/>
                </a:schemeClr>
              </a:solidFill>
              <a:round/>
            </a:ln>
            <a:effectLst/>
          </c:spPr>
        </c:majorGridlines>
        <c:numFmt formatCode="_(* #,##0_);_(* \(#,##0\);_(* &quot;-&quot;??_);_(@_)"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ontserrat" pitchFamily="2" charset="77"/>
                <a:ea typeface="+mn-ea"/>
                <a:cs typeface="+mn-cs"/>
              </a:defRPr>
            </a:pPr>
            <a:endParaRPr lang="en-US"/>
          </a:p>
        </c:txPr>
        <c:crossAx val="1926011408"/>
        <c:crosses val="autoZero"/>
        <c:crossBetween val="between"/>
      </c:valAx>
      <c:spPr>
        <a:noFill/>
        <a:ln>
          <a:noFill/>
        </a:ln>
        <a:effectLst/>
      </c:spPr>
    </c:plotArea>
    <c:legend>
      <c:legendPos val="tr"/>
      <c:layout>
        <c:manualLayout>
          <c:xMode val="edge"/>
          <c:yMode val="edge"/>
          <c:x val="0.76128899476445089"/>
          <c:y val="1.9093256100890649E-2"/>
          <c:w val="0.23871100523554917"/>
          <c:h val="0.23488718781929951"/>
        </c:manualLayout>
      </c:layout>
      <c:overlay val="1"/>
      <c:spPr>
        <a:solidFill>
          <a:schemeClr val="bg1"/>
        </a:solid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ontserrat" pitchFamily="2" charset="77"/>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C83E63-D115-4AEA-96B3-CE80BDFF8C69}" type="datetimeFigureOut">
              <a:rPr lang="en-US" smtClean="0"/>
              <a:t>3/18/20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CF9004-2E8E-4BC6-9884-7FFB10D206A1}" type="slidenum">
              <a:rPr lang="en-US" smtClean="0"/>
              <a:t>‹#›</a:t>
            </a:fld>
            <a:endParaRPr lang="en-US"/>
          </a:p>
        </p:txBody>
      </p:sp>
    </p:spTree>
    <p:extLst>
      <p:ext uri="{BB962C8B-B14F-4D97-AF65-F5344CB8AC3E}">
        <p14:creationId xmlns:p14="http://schemas.microsoft.com/office/powerpoint/2010/main" val="14529972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0CF9004-2E8E-4BC6-9884-7FFB10D206A1}" type="slidenum">
              <a:rPr lang="en-US" smtClean="0"/>
              <a:t>1</a:t>
            </a:fld>
            <a:endParaRPr lang="en-US"/>
          </a:p>
        </p:txBody>
      </p:sp>
    </p:spTree>
    <p:extLst>
      <p:ext uri="{BB962C8B-B14F-4D97-AF65-F5344CB8AC3E}">
        <p14:creationId xmlns:p14="http://schemas.microsoft.com/office/powerpoint/2010/main" val="9744895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sum up, </a:t>
            </a:r>
            <a:r>
              <a:rPr lang="en-US" sz="1200" dirty="0">
                <a:solidFill>
                  <a:srgbClr val="000000"/>
                </a:solidFill>
                <a:latin typeface="Montserrat" pitchFamily="2" charset="77"/>
                <a:cs typeface="Calibri"/>
              </a:rPr>
              <a:t>in order to meet the total demand, </a:t>
            </a:r>
            <a:r>
              <a:rPr lang="en-US" sz="1200" dirty="0">
                <a:solidFill>
                  <a:srgbClr val="000000"/>
                </a:solidFill>
                <a:latin typeface="Montserrat" pitchFamily="2" charset="77"/>
                <a:ea typeface="+mn-lt"/>
                <a:cs typeface="+mn-lt"/>
              </a:rPr>
              <a:t>SMP and butter in the remaining stock should be converted to milk to satisfy the demand. </a:t>
            </a:r>
            <a:r>
              <a:rPr lang="en-US" sz="1200" dirty="0">
                <a:solidFill>
                  <a:srgbClr val="000000"/>
                </a:solidFill>
                <a:latin typeface="Montserrat" pitchFamily="2" charset="77"/>
                <a:cs typeface="Calibri"/>
              </a:rPr>
              <a:t>To maximize the profit, the company does not need to buy additional raw milk from other companies, but instead will keep incurring storage costs since MAMD will keep converting butter and SMP to premium milk, which on the other hand appears to bring favorable results. 81% of the demand will be produced using raw milk procured from the farmers and 19% of premium milk production will be recombined using SMP and butter.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Montserrat" pitchFamily="2" charset="77"/>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rgbClr val="000000"/>
              </a:solidFill>
              <a:latin typeface="Montserrat" pitchFamily="2" charset="77"/>
              <a:cs typeface="Calibri"/>
            </a:endParaRPr>
          </a:p>
          <a:p>
            <a:endParaRPr lang="en-US" dirty="0"/>
          </a:p>
        </p:txBody>
      </p:sp>
      <p:sp>
        <p:nvSpPr>
          <p:cNvPr id="4" name="Slide Number Placeholder 3"/>
          <p:cNvSpPr>
            <a:spLocks noGrp="1"/>
          </p:cNvSpPr>
          <p:nvPr>
            <p:ph type="sldNum" sz="quarter" idx="5"/>
          </p:nvPr>
        </p:nvSpPr>
        <p:spPr/>
        <p:txBody>
          <a:bodyPr/>
          <a:lstStyle/>
          <a:p>
            <a:fld id="{90CF9004-2E8E-4BC6-9884-7FFB10D206A1}" type="slidenum">
              <a:rPr lang="en-US" smtClean="0"/>
              <a:t>10</a:t>
            </a:fld>
            <a:endParaRPr lang="en-US"/>
          </a:p>
        </p:txBody>
      </p:sp>
    </p:spTree>
    <p:extLst>
      <p:ext uri="{BB962C8B-B14F-4D97-AF65-F5344CB8AC3E}">
        <p14:creationId xmlns:p14="http://schemas.microsoft.com/office/powerpoint/2010/main" val="30859701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the company knows the optimal production-mix plan, it has to ensure the quality and increase the efficiency of collecting the resources from the partners.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farmers, the company should communicate their goals and plans clearly, </a:t>
            </a:r>
            <a:r>
              <a:rPr lang="en-US" sz="1200" dirty="0">
                <a:solidFill>
                  <a:schemeClr val="tx1">
                    <a:lumMod val="65000"/>
                    <a:lumOff val="35000"/>
                  </a:schemeClr>
                </a:solidFill>
                <a:latin typeface="Montserrat" pitchFamily="2" charset="77"/>
                <a:ea typeface="+mn-lt"/>
                <a:cs typeface="+mn-lt"/>
              </a:rPr>
              <a:t>revisit the payment policy and consider full or partial advance payments, and cooperate with dairy farmers to carry out centralized breeding management to reduce disease risks, for example data recording or genetic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With the import partners, the company is recommended to plan in advance and establish good terms with the partners. Moreover, they should also assign internal teams to keep track of the vendors – their feedback, fulfillment, changes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lumMod val="65000"/>
                    <a:lumOff val="35000"/>
                  </a:schemeClr>
                </a:solidFill>
                <a:latin typeface="Montserrat" pitchFamily="2" charset="77"/>
                <a:ea typeface="+mn-lt"/>
                <a:cs typeface="+mn-lt"/>
              </a:rPr>
              <a:t>The company should put more control </a:t>
            </a:r>
            <a:r>
              <a:rPr lang="en-US" sz="1200" dirty="0">
                <a:solidFill>
                  <a:schemeClr val="tx1">
                    <a:lumMod val="65000"/>
                    <a:lumOff val="35000"/>
                  </a:schemeClr>
                </a:solidFill>
                <a:latin typeface="Montserrat" pitchFamily="2" charset="77"/>
                <a:ea typeface="+mn-lt"/>
                <a:cs typeface="+mn-lt"/>
              </a:rPr>
              <a:t>over production and purchasing to make sure that everything runs smoothly according to the plan. Lastly, it is strongly recommended to keep track of the market trends/events and adjust plans accordingly. For example, the festival dates are changing every year and instead of October, November can become the highest-demand month.</a:t>
            </a:r>
          </a:p>
        </p:txBody>
      </p:sp>
      <p:sp>
        <p:nvSpPr>
          <p:cNvPr id="4" name="Slide Number Placeholder 3"/>
          <p:cNvSpPr>
            <a:spLocks noGrp="1"/>
          </p:cNvSpPr>
          <p:nvPr>
            <p:ph type="sldNum" sz="quarter" idx="5"/>
          </p:nvPr>
        </p:nvSpPr>
        <p:spPr/>
        <p:txBody>
          <a:bodyPr/>
          <a:lstStyle/>
          <a:p>
            <a:fld id="{90CF9004-2E8E-4BC6-9884-7FFB10D206A1}" type="slidenum">
              <a:rPr lang="en-US" smtClean="0"/>
              <a:t>11</a:t>
            </a:fld>
            <a:endParaRPr lang="en-US"/>
          </a:p>
        </p:txBody>
      </p:sp>
    </p:spTree>
    <p:extLst>
      <p:ext uri="{BB962C8B-B14F-4D97-AF65-F5344CB8AC3E}">
        <p14:creationId xmlns:p14="http://schemas.microsoft.com/office/powerpoint/2010/main" val="11617218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When dealing with the model, we found out that Excel Solver is very limited to the number of constraints and decision variables. However, we were still able to formulate a real-world problem using the mathematical model. All of which required taking context and using external research to make sense of the model. Lastly, there was not just one correct answer but there were multiple optimal solutions. </a:t>
            </a:r>
          </a:p>
        </p:txBody>
      </p:sp>
      <p:sp>
        <p:nvSpPr>
          <p:cNvPr id="4" name="Slide Number Placeholder 3"/>
          <p:cNvSpPr>
            <a:spLocks noGrp="1"/>
          </p:cNvSpPr>
          <p:nvPr>
            <p:ph type="sldNum" sz="quarter" idx="5"/>
          </p:nvPr>
        </p:nvSpPr>
        <p:spPr/>
        <p:txBody>
          <a:bodyPr/>
          <a:lstStyle/>
          <a:p>
            <a:fld id="{90CF9004-2E8E-4BC6-9884-7FFB10D206A1}" type="slidenum">
              <a:rPr lang="en-US" smtClean="0"/>
              <a:t>12</a:t>
            </a:fld>
            <a:endParaRPr lang="en-US"/>
          </a:p>
        </p:txBody>
      </p:sp>
    </p:spTree>
    <p:extLst>
      <p:ext uri="{BB962C8B-B14F-4D97-AF65-F5344CB8AC3E}">
        <p14:creationId xmlns:p14="http://schemas.microsoft.com/office/powerpoint/2010/main" val="2278594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0CF9004-2E8E-4BC6-9884-7FFB10D206A1}" type="slidenum">
              <a:rPr lang="en-US" smtClean="0"/>
              <a:t>13</a:t>
            </a:fld>
            <a:endParaRPr lang="en-US"/>
          </a:p>
        </p:txBody>
      </p:sp>
    </p:spTree>
    <p:extLst>
      <p:ext uri="{BB962C8B-B14F-4D97-AF65-F5344CB8AC3E}">
        <p14:creationId xmlns:p14="http://schemas.microsoft.com/office/powerpoint/2010/main" val="942806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the company knows the optimal production-mix plan, it has to ensure the quality and increase the efficiency of collecting the resources from the partners.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farmers, the company should communicate their goals and plans clearly, </a:t>
            </a:r>
            <a:r>
              <a:rPr lang="en-US" sz="1200" dirty="0">
                <a:solidFill>
                  <a:schemeClr val="tx1">
                    <a:lumMod val="65000"/>
                    <a:lumOff val="35000"/>
                  </a:schemeClr>
                </a:solidFill>
                <a:latin typeface="Montserrat" pitchFamily="2" charset="77"/>
                <a:ea typeface="+mn-lt"/>
                <a:cs typeface="+mn-lt"/>
              </a:rPr>
              <a:t>revisit the payment policy and consider full or partial advance payments, and cooperate with dairy farmers to carry out centralized breeding management to reduce disease risks, for example data recording or genetic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With the import partners, the company is recommended to plan in advance and establish good terms with the partners. Moreover, they should also assign internal teams to keep track of the vendors – their feedback, fulfillment, changes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lumMod val="65000"/>
                    <a:lumOff val="35000"/>
                  </a:schemeClr>
                </a:solidFill>
                <a:latin typeface="Montserrat" pitchFamily="2" charset="77"/>
                <a:ea typeface="+mn-lt"/>
                <a:cs typeface="+mn-lt"/>
              </a:rPr>
              <a:t>The company should put more control </a:t>
            </a:r>
            <a:r>
              <a:rPr lang="en-US" sz="1200" dirty="0">
                <a:solidFill>
                  <a:schemeClr val="tx1">
                    <a:lumMod val="65000"/>
                    <a:lumOff val="35000"/>
                  </a:schemeClr>
                </a:solidFill>
                <a:latin typeface="Montserrat" pitchFamily="2" charset="77"/>
                <a:ea typeface="+mn-lt"/>
                <a:cs typeface="+mn-lt"/>
              </a:rPr>
              <a:t>over production and purchasing to make sure that everything runs smoothly according to the plan. Lastly, it is strongly recommended to keep track of the market trends/events and adjust plans accordingly. For example, the festival dates are changing every year and instead of October, November can become the highest-demand month.</a:t>
            </a:r>
          </a:p>
        </p:txBody>
      </p:sp>
      <p:sp>
        <p:nvSpPr>
          <p:cNvPr id="4" name="Slide Number Placeholder 3"/>
          <p:cNvSpPr>
            <a:spLocks noGrp="1"/>
          </p:cNvSpPr>
          <p:nvPr>
            <p:ph type="sldNum" sz="quarter" idx="5"/>
          </p:nvPr>
        </p:nvSpPr>
        <p:spPr/>
        <p:txBody>
          <a:bodyPr/>
          <a:lstStyle/>
          <a:p>
            <a:fld id="{90CF9004-2E8E-4BC6-9884-7FFB10D206A1}" type="slidenum">
              <a:rPr lang="en-US" smtClean="0"/>
              <a:t>14</a:t>
            </a:fld>
            <a:endParaRPr lang="en-US"/>
          </a:p>
        </p:txBody>
      </p:sp>
    </p:spTree>
    <p:extLst>
      <p:ext uri="{BB962C8B-B14F-4D97-AF65-F5344CB8AC3E}">
        <p14:creationId xmlns:p14="http://schemas.microsoft.com/office/powerpoint/2010/main" val="36955912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the company knows the optimal production-mix plan, it has to ensure the quality and increase the efficiency of collecting the resources from the partners.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farmers, the company should communicate their goals and plans clearly, </a:t>
            </a:r>
            <a:r>
              <a:rPr lang="en-US" sz="1200" dirty="0">
                <a:solidFill>
                  <a:schemeClr val="tx1">
                    <a:lumMod val="65000"/>
                    <a:lumOff val="35000"/>
                  </a:schemeClr>
                </a:solidFill>
                <a:latin typeface="Montserrat" pitchFamily="2" charset="77"/>
                <a:ea typeface="+mn-lt"/>
                <a:cs typeface="+mn-lt"/>
              </a:rPr>
              <a:t>revisit the payment policy and consider full or partial advance payments, and cooperate with dairy farmers to carry out centralized breeding management to reduce disease risks, for example data recording or genetic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With the import partners, the company is recommended to plan in advance and establish good terms with the partners. Moreover, they should also assign internal teams to keep track of the vendors – their feedback, fulfillment, changes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lumMod val="65000"/>
                    <a:lumOff val="35000"/>
                  </a:schemeClr>
                </a:solidFill>
                <a:latin typeface="Montserrat" pitchFamily="2" charset="77"/>
                <a:ea typeface="+mn-lt"/>
                <a:cs typeface="+mn-lt"/>
              </a:rPr>
              <a:t>The company should put more control </a:t>
            </a:r>
            <a:r>
              <a:rPr lang="en-US" sz="1200" dirty="0">
                <a:solidFill>
                  <a:schemeClr val="tx1">
                    <a:lumMod val="65000"/>
                    <a:lumOff val="35000"/>
                  </a:schemeClr>
                </a:solidFill>
                <a:latin typeface="Montserrat" pitchFamily="2" charset="77"/>
                <a:ea typeface="+mn-lt"/>
                <a:cs typeface="+mn-lt"/>
              </a:rPr>
              <a:t>over production and purchasing to make sure that everything runs smoothly according to the plan. Lastly, it is strongly recommended to keep track of the market trends/events and adjust plans accordingly. For example, the festival dates are changing every year and instead of October, November can become the highest-demand month.</a:t>
            </a:r>
          </a:p>
        </p:txBody>
      </p:sp>
      <p:sp>
        <p:nvSpPr>
          <p:cNvPr id="4" name="Slide Number Placeholder 3"/>
          <p:cNvSpPr>
            <a:spLocks noGrp="1"/>
          </p:cNvSpPr>
          <p:nvPr>
            <p:ph type="sldNum" sz="quarter" idx="5"/>
          </p:nvPr>
        </p:nvSpPr>
        <p:spPr/>
        <p:txBody>
          <a:bodyPr/>
          <a:lstStyle/>
          <a:p>
            <a:fld id="{90CF9004-2E8E-4BC6-9884-7FFB10D206A1}" type="slidenum">
              <a:rPr lang="en-US" smtClean="0"/>
              <a:t>15</a:t>
            </a:fld>
            <a:endParaRPr lang="en-US"/>
          </a:p>
        </p:txBody>
      </p:sp>
    </p:spTree>
    <p:extLst>
      <p:ext uri="{BB962C8B-B14F-4D97-AF65-F5344CB8AC3E}">
        <p14:creationId xmlns:p14="http://schemas.microsoft.com/office/powerpoint/2010/main" val="26630876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the company knows the optimal production-mix plan, it has to ensure the quality and increase the efficiency of collecting the resources from the partners.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farmers, the company should communicate their goals and plans clearly, </a:t>
            </a:r>
            <a:r>
              <a:rPr lang="en-US" sz="1200" dirty="0">
                <a:solidFill>
                  <a:schemeClr val="tx1">
                    <a:lumMod val="65000"/>
                    <a:lumOff val="35000"/>
                  </a:schemeClr>
                </a:solidFill>
                <a:latin typeface="Montserrat" pitchFamily="2" charset="77"/>
                <a:ea typeface="+mn-lt"/>
                <a:cs typeface="+mn-lt"/>
              </a:rPr>
              <a:t>revisit the payment policy and consider full or partial advance payments, and cooperate with dairy farmers to carry out centralized breeding management to reduce disease risks, for example data recording or genetic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With the import partners, the company is recommended to plan in advance and establish good terms with the partners. Moreover, they should also assign internal teams to keep track of the vendors – their feedback, fulfillment, changes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lumMod val="65000"/>
                    <a:lumOff val="35000"/>
                  </a:schemeClr>
                </a:solidFill>
                <a:latin typeface="Montserrat" pitchFamily="2" charset="77"/>
                <a:ea typeface="+mn-lt"/>
                <a:cs typeface="+mn-lt"/>
              </a:rPr>
              <a:t>The company should put more control </a:t>
            </a:r>
            <a:r>
              <a:rPr lang="en-US" sz="1200" dirty="0">
                <a:solidFill>
                  <a:schemeClr val="tx1">
                    <a:lumMod val="65000"/>
                    <a:lumOff val="35000"/>
                  </a:schemeClr>
                </a:solidFill>
                <a:latin typeface="Montserrat" pitchFamily="2" charset="77"/>
                <a:ea typeface="+mn-lt"/>
                <a:cs typeface="+mn-lt"/>
              </a:rPr>
              <a:t>over production and purchasing to make sure that everything runs smoothly according to the plan. Lastly, it is strongly recommended to keep track of the market trends/events and adjust plans accordingly. For example, the festival dates are changing every year and instead of October, November can become the highest-demand month.</a:t>
            </a:r>
          </a:p>
        </p:txBody>
      </p:sp>
      <p:sp>
        <p:nvSpPr>
          <p:cNvPr id="4" name="Slide Number Placeholder 3"/>
          <p:cNvSpPr>
            <a:spLocks noGrp="1"/>
          </p:cNvSpPr>
          <p:nvPr>
            <p:ph type="sldNum" sz="quarter" idx="5"/>
          </p:nvPr>
        </p:nvSpPr>
        <p:spPr/>
        <p:txBody>
          <a:bodyPr/>
          <a:lstStyle/>
          <a:p>
            <a:fld id="{90CF9004-2E8E-4BC6-9884-7FFB10D206A1}" type="slidenum">
              <a:rPr lang="en-US" smtClean="0"/>
              <a:t>16</a:t>
            </a:fld>
            <a:endParaRPr lang="en-US"/>
          </a:p>
        </p:txBody>
      </p:sp>
    </p:spTree>
    <p:extLst>
      <p:ext uri="{BB962C8B-B14F-4D97-AF65-F5344CB8AC3E}">
        <p14:creationId xmlns:p14="http://schemas.microsoft.com/office/powerpoint/2010/main" val="3421433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the company knows the optimal production-mix plan, it has to ensure the quality and increase the efficiency of collecting the resources from the partners.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farmers, the company should communicate their goals and plans clearly, </a:t>
            </a:r>
            <a:r>
              <a:rPr lang="en-US" sz="1200" dirty="0">
                <a:solidFill>
                  <a:schemeClr val="tx1">
                    <a:lumMod val="65000"/>
                    <a:lumOff val="35000"/>
                  </a:schemeClr>
                </a:solidFill>
                <a:latin typeface="Montserrat" pitchFamily="2" charset="77"/>
                <a:ea typeface="+mn-lt"/>
                <a:cs typeface="+mn-lt"/>
              </a:rPr>
              <a:t>revisit the payment policy and consider full or partial advance payments, and cooperate with dairy farmers to carry out centralized breeding management to reduce disease risks, for example data recording or genetic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With the import partners, the company is recommended to plan in advance and establish good terms with the partners. Moreover, they should also assign internal teams to keep track of the vendors – their feedback, fulfillment, changes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lumMod val="65000"/>
                    <a:lumOff val="35000"/>
                  </a:schemeClr>
                </a:solidFill>
                <a:latin typeface="Montserrat" pitchFamily="2" charset="77"/>
                <a:ea typeface="+mn-lt"/>
                <a:cs typeface="+mn-lt"/>
              </a:rPr>
              <a:t>The company should put more control </a:t>
            </a:r>
            <a:r>
              <a:rPr lang="en-US" sz="1200" dirty="0">
                <a:solidFill>
                  <a:schemeClr val="tx1">
                    <a:lumMod val="65000"/>
                    <a:lumOff val="35000"/>
                  </a:schemeClr>
                </a:solidFill>
                <a:latin typeface="Montserrat" pitchFamily="2" charset="77"/>
                <a:ea typeface="+mn-lt"/>
                <a:cs typeface="+mn-lt"/>
              </a:rPr>
              <a:t>over production and purchasing to make sure that everything runs smoothly according to the plan. Lastly, it is strongly recommended to keep track of the market trends/events and adjust plans accordingly. For example, the festival dates are changing every year and instead of October, November can become the highest-demand month.</a:t>
            </a:r>
          </a:p>
        </p:txBody>
      </p:sp>
      <p:sp>
        <p:nvSpPr>
          <p:cNvPr id="4" name="Slide Number Placeholder 3"/>
          <p:cNvSpPr>
            <a:spLocks noGrp="1"/>
          </p:cNvSpPr>
          <p:nvPr>
            <p:ph type="sldNum" sz="quarter" idx="5"/>
          </p:nvPr>
        </p:nvSpPr>
        <p:spPr/>
        <p:txBody>
          <a:bodyPr/>
          <a:lstStyle/>
          <a:p>
            <a:fld id="{90CF9004-2E8E-4BC6-9884-7FFB10D206A1}" type="slidenum">
              <a:rPr lang="en-US" smtClean="0"/>
              <a:t>17</a:t>
            </a:fld>
            <a:endParaRPr lang="en-US"/>
          </a:p>
        </p:txBody>
      </p:sp>
    </p:spTree>
    <p:extLst>
      <p:ext uri="{BB962C8B-B14F-4D97-AF65-F5344CB8AC3E}">
        <p14:creationId xmlns:p14="http://schemas.microsoft.com/office/powerpoint/2010/main" val="34904169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the company knows the optimal production-mix plan, it has to ensure the quality and increase the efficiency of collecting the resources from the partners.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farmers, the company should communicate their goals and plans clearly, </a:t>
            </a:r>
            <a:r>
              <a:rPr lang="en-US" sz="1200" dirty="0">
                <a:solidFill>
                  <a:schemeClr val="tx1">
                    <a:lumMod val="65000"/>
                    <a:lumOff val="35000"/>
                  </a:schemeClr>
                </a:solidFill>
                <a:latin typeface="Montserrat" pitchFamily="2" charset="77"/>
                <a:ea typeface="+mn-lt"/>
                <a:cs typeface="+mn-lt"/>
              </a:rPr>
              <a:t>revisit the payment policy and consider full or partial advance payments, and cooperate with dairy farmers to carry out centralized breeding management to reduce disease risks, for example data recording or genetic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With the import partners, the company is recommended to plan in advance and establish good terms with the partners. Moreover, they should also assign internal teams to keep track of the vendors – their feedback, fulfillment, changes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lumMod val="65000"/>
                    <a:lumOff val="35000"/>
                  </a:schemeClr>
                </a:solidFill>
                <a:latin typeface="Montserrat" pitchFamily="2" charset="77"/>
                <a:ea typeface="+mn-lt"/>
                <a:cs typeface="+mn-lt"/>
              </a:rPr>
              <a:t>The company should put more control </a:t>
            </a:r>
            <a:r>
              <a:rPr lang="en-US" sz="1200" dirty="0">
                <a:solidFill>
                  <a:schemeClr val="tx1">
                    <a:lumMod val="65000"/>
                    <a:lumOff val="35000"/>
                  </a:schemeClr>
                </a:solidFill>
                <a:latin typeface="Montserrat" pitchFamily="2" charset="77"/>
                <a:ea typeface="+mn-lt"/>
                <a:cs typeface="+mn-lt"/>
              </a:rPr>
              <a:t>over production and purchasing to make sure that everything runs smoothly according to the plan. Lastly, it is strongly recommended to keep track of the market trends/events and adjust plans accordingly. For example, the festival dates are changing every year and instead of October, November can become the highest-demand month.</a:t>
            </a:r>
          </a:p>
        </p:txBody>
      </p:sp>
      <p:sp>
        <p:nvSpPr>
          <p:cNvPr id="4" name="Slide Number Placeholder 3"/>
          <p:cNvSpPr>
            <a:spLocks noGrp="1"/>
          </p:cNvSpPr>
          <p:nvPr>
            <p:ph type="sldNum" sz="quarter" idx="5"/>
          </p:nvPr>
        </p:nvSpPr>
        <p:spPr/>
        <p:txBody>
          <a:bodyPr/>
          <a:lstStyle/>
          <a:p>
            <a:fld id="{90CF9004-2E8E-4BC6-9884-7FFB10D206A1}" type="slidenum">
              <a:rPr lang="en-US" smtClean="0"/>
              <a:t>18</a:t>
            </a:fld>
            <a:endParaRPr lang="en-US"/>
          </a:p>
        </p:txBody>
      </p:sp>
    </p:spTree>
    <p:extLst>
      <p:ext uri="{BB962C8B-B14F-4D97-AF65-F5344CB8AC3E}">
        <p14:creationId xmlns:p14="http://schemas.microsoft.com/office/powerpoint/2010/main" val="18608843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the company knows the optimal production-mix plan, it has to ensure the quality and increase the efficiency of collecting the resources from the partners.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farmers, the company should communicate their goals and plans clearly, </a:t>
            </a:r>
            <a:r>
              <a:rPr lang="en-US" sz="1200" dirty="0">
                <a:solidFill>
                  <a:schemeClr val="tx1">
                    <a:lumMod val="65000"/>
                    <a:lumOff val="35000"/>
                  </a:schemeClr>
                </a:solidFill>
                <a:latin typeface="Montserrat" pitchFamily="2" charset="77"/>
                <a:ea typeface="+mn-lt"/>
                <a:cs typeface="+mn-lt"/>
              </a:rPr>
              <a:t>revisit the payment policy and consider full or partial advance payments, and cooperate with dairy farmers to carry out centralized breeding management to reduce disease risks, for example data recording or genetic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With the import partners, the company is recommended to plan in advance and establish good terms with the partners. Moreover, they should also assign internal teams to keep track of the vendors – their feedback, fulfillment, changes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lumMod val="65000"/>
                    <a:lumOff val="35000"/>
                  </a:schemeClr>
                </a:solidFill>
                <a:latin typeface="Montserrat" pitchFamily="2" charset="77"/>
                <a:ea typeface="+mn-lt"/>
                <a:cs typeface="+mn-lt"/>
              </a:rPr>
              <a:t>The company should put more control </a:t>
            </a:r>
            <a:r>
              <a:rPr lang="en-US" sz="1200" dirty="0">
                <a:solidFill>
                  <a:schemeClr val="tx1">
                    <a:lumMod val="65000"/>
                    <a:lumOff val="35000"/>
                  </a:schemeClr>
                </a:solidFill>
                <a:latin typeface="Montserrat" pitchFamily="2" charset="77"/>
                <a:ea typeface="+mn-lt"/>
                <a:cs typeface="+mn-lt"/>
              </a:rPr>
              <a:t>over production and purchasing to make sure that everything runs smoothly according to the plan. Lastly, it is strongly recommended to keep track of the market trends/events and adjust plans accordingly. For example, the festival dates are changing every year and instead of October, November can become the highest-demand month.</a:t>
            </a:r>
          </a:p>
        </p:txBody>
      </p:sp>
      <p:sp>
        <p:nvSpPr>
          <p:cNvPr id="4" name="Slide Number Placeholder 3"/>
          <p:cNvSpPr>
            <a:spLocks noGrp="1"/>
          </p:cNvSpPr>
          <p:nvPr>
            <p:ph type="sldNum" sz="quarter" idx="5"/>
          </p:nvPr>
        </p:nvSpPr>
        <p:spPr/>
        <p:txBody>
          <a:bodyPr/>
          <a:lstStyle/>
          <a:p>
            <a:fld id="{90CF9004-2E8E-4BC6-9884-7FFB10D206A1}" type="slidenum">
              <a:rPr lang="en-US" smtClean="0"/>
              <a:t>19</a:t>
            </a:fld>
            <a:endParaRPr lang="en-US"/>
          </a:p>
        </p:txBody>
      </p:sp>
    </p:spTree>
    <p:extLst>
      <p:ext uri="{BB962C8B-B14F-4D97-AF65-F5344CB8AC3E}">
        <p14:creationId xmlns:p14="http://schemas.microsoft.com/office/powerpoint/2010/main" val="37699416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Madurai </a:t>
            </a:r>
            <a:r>
              <a:rPr lang="en-US" dirty="0" err="1"/>
              <a:t>Aavin</a:t>
            </a:r>
            <a:r>
              <a:rPr lang="en-US" dirty="0"/>
              <a:t> Milk Dairy is one of the largest dairy entities in southern India. The company has been operating in the Madurai and Theni Districts since 1982 as part of the Indian organized dairy sector that has 60% of the market share. As the Indian economy has been growing for the past few years, so has the demand for milk, especially demand for premium milk, whose production is going to be the subject for optimization in this presentation.</a:t>
            </a:r>
          </a:p>
        </p:txBody>
      </p:sp>
      <p:sp>
        <p:nvSpPr>
          <p:cNvPr id="4" name="Slide Number Placeholder 3"/>
          <p:cNvSpPr>
            <a:spLocks noGrp="1"/>
          </p:cNvSpPr>
          <p:nvPr>
            <p:ph type="sldNum" sz="quarter" idx="5"/>
          </p:nvPr>
        </p:nvSpPr>
        <p:spPr/>
        <p:txBody>
          <a:bodyPr/>
          <a:lstStyle/>
          <a:p>
            <a:fld id="{90CF9004-2E8E-4BC6-9884-7FFB10D206A1}" type="slidenum">
              <a:rPr lang="en-US" smtClean="0"/>
              <a:t>2</a:t>
            </a:fld>
            <a:endParaRPr lang="en-US"/>
          </a:p>
        </p:txBody>
      </p:sp>
    </p:spTree>
    <p:extLst>
      <p:ext uri="{BB962C8B-B14F-4D97-AF65-F5344CB8AC3E}">
        <p14:creationId xmlns:p14="http://schemas.microsoft.com/office/powerpoint/2010/main" val="20600249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the company knows the optimal production-mix plan, it has to ensure the quality and increase the efficiency of collecting the resources from the partners.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farmers, the company should communicate their goals and plans clearly, </a:t>
            </a:r>
            <a:r>
              <a:rPr lang="en-US" sz="1200" dirty="0">
                <a:solidFill>
                  <a:schemeClr val="tx1">
                    <a:lumMod val="65000"/>
                    <a:lumOff val="35000"/>
                  </a:schemeClr>
                </a:solidFill>
                <a:latin typeface="Montserrat" pitchFamily="2" charset="77"/>
                <a:ea typeface="+mn-lt"/>
                <a:cs typeface="+mn-lt"/>
              </a:rPr>
              <a:t>revisit the payment policy and consider full or partial advance payments, and cooperate with dairy farmers to carry out centralized breeding management to reduce disease risks, for example data recording or genetic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With the import partners, the company is recommended to plan in advance and establish good terms with the partners. Moreover, they should also assign internal teams to keep track of the vendors – their feedback, fulfillment, changes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lumMod val="65000"/>
                    <a:lumOff val="35000"/>
                  </a:schemeClr>
                </a:solidFill>
                <a:latin typeface="Montserrat" pitchFamily="2" charset="77"/>
                <a:ea typeface="+mn-lt"/>
                <a:cs typeface="+mn-lt"/>
              </a:rPr>
              <a:t>The company should put more control </a:t>
            </a:r>
            <a:r>
              <a:rPr lang="en-US" sz="1200" dirty="0">
                <a:solidFill>
                  <a:schemeClr val="tx1">
                    <a:lumMod val="65000"/>
                    <a:lumOff val="35000"/>
                  </a:schemeClr>
                </a:solidFill>
                <a:latin typeface="Montserrat" pitchFamily="2" charset="77"/>
                <a:ea typeface="+mn-lt"/>
                <a:cs typeface="+mn-lt"/>
              </a:rPr>
              <a:t>over production and purchasing to make sure that everything runs smoothly according to the plan. Lastly, it is strongly recommended to keep track of the market trends/events and adjust plans accordingly. For example, the festival dates are changing every year and instead of October, November can become the highest-demand month.</a:t>
            </a:r>
          </a:p>
        </p:txBody>
      </p:sp>
      <p:sp>
        <p:nvSpPr>
          <p:cNvPr id="4" name="Slide Number Placeholder 3"/>
          <p:cNvSpPr>
            <a:spLocks noGrp="1"/>
          </p:cNvSpPr>
          <p:nvPr>
            <p:ph type="sldNum" sz="quarter" idx="5"/>
          </p:nvPr>
        </p:nvSpPr>
        <p:spPr/>
        <p:txBody>
          <a:bodyPr/>
          <a:lstStyle/>
          <a:p>
            <a:fld id="{90CF9004-2E8E-4BC6-9884-7FFB10D206A1}" type="slidenum">
              <a:rPr lang="en-US" smtClean="0"/>
              <a:t>20</a:t>
            </a:fld>
            <a:endParaRPr lang="en-US"/>
          </a:p>
        </p:txBody>
      </p:sp>
    </p:spTree>
    <p:extLst>
      <p:ext uri="{BB962C8B-B14F-4D97-AF65-F5344CB8AC3E}">
        <p14:creationId xmlns:p14="http://schemas.microsoft.com/office/powerpoint/2010/main" val="42112299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that the company knows the optimal production-mix plan, it has to ensure the quality and increase the efficiency of collecting the resources from the partners.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the farmers, the company should communicate their goals and plans clearly, </a:t>
            </a:r>
            <a:r>
              <a:rPr lang="en-US" sz="1200" dirty="0">
                <a:solidFill>
                  <a:schemeClr val="tx1">
                    <a:lumMod val="65000"/>
                    <a:lumOff val="35000"/>
                  </a:schemeClr>
                </a:solidFill>
                <a:latin typeface="Montserrat" pitchFamily="2" charset="77"/>
                <a:ea typeface="+mn-lt"/>
                <a:cs typeface="+mn-lt"/>
              </a:rPr>
              <a:t>revisit the payment policy and consider full or partial advance payments, and cooperate with dairy farmers to carry out centralized breeding management to reduce disease risks, for example data recording or genetic evaluation.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65000"/>
                    <a:lumOff val="35000"/>
                  </a:schemeClr>
                </a:solidFill>
                <a:latin typeface="Montserrat" pitchFamily="2" charset="77"/>
                <a:ea typeface="+mn-lt"/>
                <a:cs typeface="+mn-lt"/>
              </a:rPr>
              <a:t>With the import partners, the company is recommended to plan in advance and establish good terms with the partners. Moreover, they should also assign internal teams to keep track of the vendors – their feedback, fulfillment, changes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050" dirty="0">
              <a:solidFill>
                <a:schemeClr val="tx1">
                  <a:lumMod val="65000"/>
                  <a:lumOff val="35000"/>
                </a:schemeClr>
              </a:solidFill>
              <a:latin typeface="Montserrat" pitchFamily="2" charset="77"/>
              <a:ea typeface="+mn-lt"/>
              <a:cs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dirty="0">
                <a:solidFill>
                  <a:schemeClr val="tx1">
                    <a:lumMod val="65000"/>
                    <a:lumOff val="35000"/>
                  </a:schemeClr>
                </a:solidFill>
                <a:latin typeface="Montserrat" pitchFamily="2" charset="77"/>
                <a:ea typeface="+mn-lt"/>
                <a:cs typeface="+mn-lt"/>
              </a:rPr>
              <a:t>The company should put more control </a:t>
            </a:r>
            <a:r>
              <a:rPr lang="en-US" sz="1200" dirty="0">
                <a:solidFill>
                  <a:schemeClr val="tx1">
                    <a:lumMod val="65000"/>
                    <a:lumOff val="35000"/>
                  </a:schemeClr>
                </a:solidFill>
                <a:latin typeface="Montserrat" pitchFamily="2" charset="77"/>
                <a:ea typeface="+mn-lt"/>
                <a:cs typeface="+mn-lt"/>
              </a:rPr>
              <a:t>over production and purchasing to make sure that everything runs smoothly according to the plan. Lastly, it is strongly recommended to keep track of the market trends/events and adjust plans accordingly. For example, the festival dates are changing every year and instead of October, November can become the highest-demand month.</a:t>
            </a:r>
          </a:p>
        </p:txBody>
      </p:sp>
      <p:sp>
        <p:nvSpPr>
          <p:cNvPr id="4" name="Slide Number Placeholder 3"/>
          <p:cNvSpPr>
            <a:spLocks noGrp="1"/>
          </p:cNvSpPr>
          <p:nvPr>
            <p:ph type="sldNum" sz="quarter" idx="5"/>
          </p:nvPr>
        </p:nvSpPr>
        <p:spPr/>
        <p:txBody>
          <a:bodyPr/>
          <a:lstStyle/>
          <a:p>
            <a:fld id="{90CF9004-2E8E-4BC6-9884-7FFB10D206A1}" type="slidenum">
              <a:rPr lang="en-US" smtClean="0"/>
              <a:t>21</a:t>
            </a:fld>
            <a:endParaRPr lang="en-US"/>
          </a:p>
        </p:txBody>
      </p:sp>
    </p:spTree>
    <p:extLst>
      <p:ext uri="{BB962C8B-B14F-4D97-AF65-F5344CB8AC3E}">
        <p14:creationId xmlns:p14="http://schemas.microsoft.com/office/powerpoint/2010/main" val="3036789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first walk through how the premium milk is produced. The premium production can be divided into 3 methods. It can be produced using raw milk procured from the farmers or raw milk purchased from other dairies. The concise process is very straightforward – they procure the raw milk which they will process into the premium milk. The third method looks a little more complicated – premium milk is produced using the recombination of SMP (skimmed milk powder) and butter, which can either be prepared from raw milk or bought from outside sources. </a:t>
            </a:r>
          </a:p>
          <a:p>
            <a:endParaRPr lang="en-US" dirty="0"/>
          </a:p>
          <a:p>
            <a:r>
              <a:rPr lang="en-US" dirty="0"/>
              <a:t>Anyways, it is clear that the company faces decisions on the premium milk sources and whether to make or buy. </a:t>
            </a:r>
          </a:p>
        </p:txBody>
      </p:sp>
      <p:sp>
        <p:nvSpPr>
          <p:cNvPr id="4" name="Slide Number Placeholder 3"/>
          <p:cNvSpPr>
            <a:spLocks noGrp="1"/>
          </p:cNvSpPr>
          <p:nvPr>
            <p:ph type="sldNum" sz="quarter" idx="5"/>
          </p:nvPr>
        </p:nvSpPr>
        <p:spPr/>
        <p:txBody>
          <a:bodyPr/>
          <a:lstStyle/>
          <a:p>
            <a:fld id="{90CF9004-2E8E-4BC6-9884-7FFB10D206A1}" type="slidenum">
              <a:rPr lang="en-US" smtClean="0"/>
              <a:t>3</a:t>
            </a:fld>
            <a:endParaRPr lang="en-US"/>
          </a:p>
        </p:txBody>
      </p:sp>
    </p:spTree>
    <p:extLst>
      <p:ext uri="{BB962C8B-B14F-4D97-AF65-F5344CB8AC3E}">
        <p14:creationId xmlns:p14="http://schemas.microsoft.com/office/powerpoint/2010/main" val="2244751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biggest ongoing problem here is that the demand keeps increasing but the milk production has not improved to match the increased demand, resulting in a 30% gap in 2011 between supply and demand. There were other challenges too – like dealing with the seasonal demand, fierce competition, and rising productions costs – all of which urge the company too look for a different approach, possibly an optimization, to their dairy milk production. </a:t>
            </a:r>
          </a:p>
        </p:txBody>
      </p:sp>
      <p:sp>
        <p:nvSpPr>
          <p:cNvPr id="4" name="Slide Number Placeholder 3"/>
          <p:cNvSpPr>
            <a:spLocks noGrp="1"/>
          </p:cNvSpPr>
          <p:nvPr>
            <p:ph type="sldNum" sz="quarter" idx="5"/>
          </p:nvPr>
        </p:nvSpPr>
        <p:spPr/>
        <p:txBody>
          <a:bodyPr/>
          <a:lstStyle/>
          <a:p>
            <a:fld id="{90CF9004-2E8E-4BC6-9884-7FFB10D206A1}" type="slidenum">
              <a:rPr lang="en-US" smtClean="0"/>
              <a:t>4</a:t>
            </a:fld>
            <a:endParaRPr lang="en-US"/>
          </a:p>
        </p:txBody>
      </p:sp>
    </p:spTree>
    <p:extLst>
      <p:ext uri="{BB962C8B-B14F-4D97-AF65-F5344CB8AC3E}">
        <p14:creationId xmlns:p14="http://schemas.microsoft.com/office/powerpoint/2010/main" val="3826980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objective was to improve the ability to meet the total demand. Moreover, due to the market competitions, there is a strong need to find the best production-mix to manage the milk-producing plan in order to maximize the total profit. For that, we developed a Mixed Integer Linear Programming model that will be used as a decision support tool for strategic and operational analysis.</a:t>
            </a:r>
          </a:p>
        </p:txBody>
      </p:sp>
      <p:sp>
        <p:nvSpPr>
          <p:cNvPr id="4" name="Slide Number Placeholder 3"/>
          <p:cNvSpPr>
            <a:spLocks noGrp="1"/>
          </p:cNvSpPr>
          <p:nvPr>
            <p:ph type="sldNum" sz="quarter" idx="5"/>
          </p:nvPr>
        </p:nvSpPr>
        <p:spPr/>
        <p:txBody>
          <a:bodyPr/>
          <a:lstStyle/>
          <a:p>
            <a:fld id="{90CF9004-2E8E-4BC6-9884-7FFB10D206A1}" type="slidenum">
              <a:rPr lang="en-US" smtClean="0"/>
              <a:t>5</a:t>
            </a:fld>
            <a:endParaRPr lang="en-US"/>
          </a:p>
        </p:txBody>
      </p:sp>
    </p:spTree>
    <p:extLst>
      <p:ext uri="{BB962C8B-B14F-4D97-AF65-F5344CB8AC3E}">
        <p14:creationId xmlns:p14="http://schemas.microsoft.com/office/powerpoint/2010/main" val="33695207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before we move forward, I’d like to clarify some of the key assumptions that we made. </a:t>
            </a:r>
          </a:p>
          <a:p>
            <a:endParaRPr lang="en-US" dirty="0"/>
          </a:p>
          <a:p>
            <a:pPr marL="228600" indent="-228600">
              <a:buAutoNum type="arabicPeriod"/>
            </a:pPr>
            <a:r>
              <a:rPr lang="en-US" dirty="0"/>
              <a:t>The company will only produce Premium Milk because as per the case, the management is ready to compromise on all the other products since the demand for premium milk is higher than the supply of raw milk.</a:t>
            </a:r>
          </a:p>
          <a:p>
            <a:pPr marL="228600" indent="-228600">
              <a:buAutoNum type="arabicPeriod"/>
            </a:pPr>
            <a:r>
              <a:rPr lang="en-US" dirty="0"/>
              <a:t>The company purchases Butter and SMP from outside sources because the procurement costs are lower than the in-house production. Also, it is expected that MAMD would not have any excess raw milk to produce Butter and SMP given the high demand.</a:t>
            </a:r>
          </a:p>
          <a:p>
            <a:pPr marL="228600" indent="-228600">
              <a:buAutoNum type="arabicPeriod"/>
            </a:pPr>
            <a:r>
              <a:rPr lang="en-US" dirty="0"/>
              <a:t>Butter and SMP are imported and the procurement costs include transportation cost.</a:t>
            </a:r>
          </a:p>
          <a:p>
            <a:pPr marL="228600" indent="-228600">
              <a:buAutoNum type="arabicPeriod"/>
            </a:pPr>
            <a:r>
              <a:rPr lang="en-US" dirty="0"/>
              <a:t>The company has flexible terms with the farmers so they do not have to procure all available raw milk from the farmers but only procure the forecasted amount. </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90CF9004-2E8E-4BC6-9884-7FFB10D206A1}" type="slidenum">
              <a:rPr lang="en-US" smtClean="0"/>
              <a:t>6</a:t>
            </a:fld>
            <a:endParaRPr lang="en-US"/>
          </a:p>
        </p:txBody>
      </p:sp>
    </p:spTree>
    <p:extLst>
      <p:ext uri="{BB962C8B-B14F-4D97-AF65-F5344CB8AC3E}">
        <p14:creationId xmlns:p14="http://schemas.microsoft.com/office/powerpoint/2010/main" val="20189946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optimize production plans, one of the most important tasks was to forecast the demand as accurate as possible, which is critical because we need to plant resources and inventory in advance according to the level of demand in each month. We used linear regression with dummy variables to produce forecast that takes into account both the seasonality and year-to-year trends. </a:t>
            </a:r>
          </a:p>
          <a:p>
            <a:endParaRPr lang="en-US" dirty="0"/>
          </a:p>
          <a:p>
            <a:r>
              <a:rPr lang="en-US" dirty="0"/>
              <a:t>The highest peaks are in the months of October. This is most likely because of the Diwali festival during which families get together and cook a lot of desserts that require milk, or it is simply used in worship. Another peaks are observed in December as well as the summer months, again most probably because of the other Hindu festivals and holidays. </a:t>
            </a:r>
          </a:p>
          <a:p>
            <a:endParaRPr lang="en-US" dirty="0"/>
          </a:p>
          <a:p>
            <a:r>
              <a:rPr lang="en-US" dirty="0"/>
              <a:t>On the other hand, February and March belong to the lower-demand months.</a:t>
            </a:r>
          </a:p>
        </p:txBody>
      </p:sp>
      <p:sp>
        <p:nvSpPr>
          <p:cNvPr id="4" name="Slide Number Placeholder 3"/>
          <p:cNvSpPr>
            <a:spLocks noGrp="1"/>
          </p:cNvSpPr>
          <p:nvPr>
            <p:ph type="sldNum" sz="quarter" idx="5"/>
          </p:nvPr>
        </p:nvSpPr>
        <p:spPr/>
        <p:txBody>
          <a:bodyPr/>
          <a:lstStyle/>
          <a:p>
            <a:fld id="{90CF9004-2E8E-4BC6-9884-7FFB10D206A1}" type="slidenum">
              <a:rPr lang="en-US" smtClean="0"/>
              <a:t>7</a:t>
            </a:fld>
            <a:endParaRPr lang="en-US"/>
          </a:p>
        </p:txBody>
      </p:sp>
    </p:spTree>
    <p:extLst>
      <p:ext uri="{BB962C8B-B14F-4D97-AF65-F5344CB8AC3E}">
        <p14:creationId xmlns:p14="http://schemas.microsoft.com/office/powerpoint/2010/main" val="3929005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it comes to the short-term optimization, using the forecast that satisfies about 81% of the demand in April 2011, we were able to produce an optimized scheduling plan from April 13</a:t>
            </a:r>
            <a:r>
              <a:rPr lang="en-US" baseline="30000" dirty="0"/>
              <a:t>th</a:t>
            </a:r>
            <a:r>
              <a:rPr lang="en-US" dirty="0"/>
              <a:t> to April 30</a:t>
            </a:r>
            <a:r>
              <a:rPr lang="en-US" baseline="30000" dirty="0"/>
              <a:t>th  </a:t>
            </a:r>
            <a:r>
              <a:rPr lang="en-US" dirty="0"/>
              <a:t>that meets the total demand. The gap in the supply and demand is filled through milk recombination using outsourced butter and SMP. However, most of the production still heavily relies on the raw milk procured from the farmers except for the 26</a:t>
            </a:r>
            <a:r>
              <a:rPr lang="en-US" baseline="30000" dirty="0"/>
              <a:t>th</a:t>
            </a:r>
            <a:r>
              <a:rPr lang="en-US" dirty="0"/>
              <a:t> day in the month where the daily premium milk production will be prepared from butter and SMP that we have in storage.</a:t>
            </a:r>
            <a:endParaRPr lang="en-US" baseline="30000" dirty="0"/>
          </a:p>
        </p:txBody>
      </p:sp>
      <p:sp>
        <p:nvSpPr>
          <p:cNvPr id="4" name="Slide Number Placeholder 3"/>
          <p:cNvSpPr>
            <a:spLocks noGrp="1"/>
          </p:cNvSpPr>
          <p:nvPr>
            <p:ph type="sldNum" sz="quarter" idx="5"/>
          </p:nvPr>
        </p:nvSpPr>
        <p:spPr/>
        <p:txBody>
          <a:bodyPr/>
          <a:lstStyle/>
          <a:p>
            <a:fld id="{90CF9004-2E8E-4BC6-9884-7FFB10D206A1}" type="slidenum">
              <a:rPr lang="en-US" smtClean="0"/>
              <a:t>8</a:t>
            </a:fld>
            <a:endParaRPr lang="en-US"/>
          </a:p>
        </p:txBody>
      </p:sp>
    </p:spTree>
    <p:extLst>
      <p:ext uri="{BB962C8B-B14F-4D97-AF65-F5344CB8AC3E}">
        <p14:creationId xmlns:p14="http://schemas.microsoft.com/office/powerpoint/2010/main" val="578843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compare to profitability statements of the not optimized model and the optimized model, although the cost increased in the optimized model, so did the sales but more. The results show that the total profit can be increase by almost 30% using the optimized production plan. </a:t>
            </a:r>
          </a:p>
        </p:txBody>
      </p:sp>
      <p:sp>
        <p:nvSpPr>
          <p:cNvPr id="4" name="Slide Number Placeholder 3"/>
          <p:cNvSpPr>
            <a:spLocks noGrp="1"/>
          </p:cNvSpPr>
          <p:nvPr>
            <p:ph type="sldNum" sz="quarter" idx="5"/>
          </p:nvPr>
        </p:nvSpPr>
        <p:spPr/>
        <p:txBody>
          <a:bodyPr/>
          <a:lstStyle/>
          <a:p>
            <a:fld id="{90CF9004-2E8E-4BC6-9884-7FFB10D206A1}" type="slidenum">
              <a:rPr lang="en-US" smtClean="0"/>
              <a:t>9</a:t>
            </a:fld>
            <a:endParaRPr lang="en-US"/>
          </a:p>
        </p:txBody>
      </p:sp>
    </p:spTree>
    <p:extLst>
      <p:ext uri="{BB962C8B-B14F-4D97-AF65-F5344CB8AC3E}">
        <p14:creationId xmlns:p14="http://schemas.microsoft.com/office/powerpoint/2010/main" val="3198630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DD087-0E60-4097-B05E-4224F544A30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B35C08F-0F2D-45C1-9E51-E4619FF394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EC51EB-11AC-43D7-AD73-311CE7D2EF79}"/>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5" name="Footer Placeholder 4">
            <a:extLst>
              <a:ext uri="{FF2B5EF4-FFF2-40B4-BE49-F238E27FC236}">
                <a16:creationId xmlns:a16="http://schemas.microsoft.com/office/drawing/2014/main" id="{113CF2FC-45AC-4F5A-8E4E-77200118EA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EBB046-3A6F-4506-BAF5-D14CD992CFB4}"/>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42564121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B6F82-45A0-4EE9-8C54-D3BB74186F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0F58D5-B020-4B8B-9B63-49FBFF1909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BEB537-EE2E-4198-9BB4-5E52A1BF08BA}"/>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5" name="Footer Placeholder 4">
            <a:extLst>
              <a:ext uri="{FF2B5EF4-FFF2-40B4-BE49-F238E27FC236}">
                <a16:creationId xmlns:a16="http://schemas.microsoft.com/office/drawing/2014/main" id="{004A91A8-80ED-4C1A-9C9C-7FCA3F1788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DB129E-E5B1-449C-8C6F-035374227C81}"/>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454799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AC5A21-CC39-4DB2-A48C-310B72213D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52E4FEA-D6F6-49AF-8BFC-4D9A79F3AF2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4967EF-4D06-4315-9431-ADC885F573EA}"/>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5" name="Footer Placeholder 4">
            <a:extLst>
              <a:ext uri="{FF2B5EF4-FFF2-40B4-BE49-F238E27FC236}">
                <a16:creationId xmlns:a16="http://schemas.microsoft.com/office/drawing/2014/main" id="{C57AB8DE-ACFE-468D-8BBB-FA880ECB87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8085B1-BFB4-41CA-8E5B-296CFE681AB3}"/>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2536958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D42FA-F83B-46E4-8C9E-3EB03EBCAE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E9B31F-ACA1-43AB-B178-8D84A4E25B2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BCACEC-01F7-471B-86E0-CDD2BFA6E450}"/>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5" name="Footer Placeholder 4">
            <a:extLst>
              <a:ext uri="{FF2B5EF4-FFF2-40B4-BE49-F238E27FC236}">
                <a16:creationId xmlns:a16="http://schemas.microsoft.com/office/drawing/2014/main" id="{C5DFFF5B-F988-45AD-A37E-5834B60A5B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0CA75C-01A5-4609-AF1F-A0A670D06E5C}"/>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1112855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D58F3-49FD-45D9-A655-A148A5E915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95F9C98-AF1B-439D-A8F3-A8867B049D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01DECA-AF37-4240-BA71-E55D5C6D6D53}"/>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5" name="Footer Placeholder 4">
            <a:extLst>
              <a:ext uri="{FF2B5EF4-FFF2-40B4-BE49-F238E27FC236}">
                <a16:creationId xmlns:a16="http://schemas.microsoft.com/office/drawing/2014/main" id="{3005C1A0-C7A9-4FE7-A1A7-3DC5B5B121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E48641-C917-428B-92C8-DCBAAC163100}"/>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1088090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A1678-D3E2-4B89-BE5F-85880CE75A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905F6C-9ADA-4425-85E3-2DBB81BDD3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F3E72D0-C3D7-4191-8F70-62CE9DA8EB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D426A6D-C59C-48DE-ABAA-2C92B1A5B714}"/>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6" name="Footer Placeholder 5">
            <a:extLst>
              <a:ext uri="{FF2B5EF4-FFF2-40B4-BE49-F238E27FC236}">
                <a16:creationId xmlns:a16="http://schemas.microsoft.com/office/drawing/2014/main" id="{806719ED-6AF3-40A7-B982-26D648A44E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866156-E585-495E-9C21-712C2CDF0222}"/>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2504608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F0288-BCE7-47CE-ACAD-2591706C65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1B4449-FD6F-4582-BF0C-169E4E22FA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02A792B-C942-477F-AA57-469B565D59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147A160-716B-4AA1-9412-198A793BBC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2C6A36-ACC3-40A9-925A-9FF85AE984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F7E8F-5745-4DE5-A03E-CE98FFCFCFCD}"/>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8" name="Footer Placeholder 7">
            <a:extLst>
              <a:ext uri="{FF2B5EF4-FFF2-40B4-BE49-F238E27FC236}">
                <a16:creationId xmlns:a16="http://schemas.microsoft.com/office/drawing/2014/main" id="{4E8B28E4-B47C-4DB8-B99C-678CC9F21BC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6F5D590-0370-4D9A-9CAC-C0CC4792C719}"/>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1079937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506EC-22C9-4A31-92AC-567D3A8E32F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780E5C7-2FE1-4921-A4D7-8986C4B8551D}"/>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4" name="Footer Placeholder 3">
            <a:extLst>
              <a:ext uri="{FF2B5EF4-FFF2-40B4-BE49-F238E27FC236}">
                <a16:creationId xmlns:a16="http://schemas.microsoft.com/office/drawing/2014/main" id="{E8D284D5-CBA5-497E-9266-43743A5C43C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877688-A8B9-458B-B111-B0773AFA7607}"/>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6778481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C5C9B8-91AC-4E13-B8C4-7224FDCB9792}"/>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3" name="Footer Placeholder 2">
            <a:extLst>
              <a:ext uri="{FF2B5EF4-FFF2-40B4-BE49-F238E27FC236}">
                <a16:creationId xmlns:a16="http://schemas.microsoft.com/office/drawing/2014/main" id="{2A1942C2-CC78-46DD-8DD8-3A79F51D1A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B138B2-4FD5-43A2-8AC2-AEDC7DF91147}"/>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446692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FD579-3A60-4CDA-9BBC-3D208FB6B4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B38DB08-C62A-4824-99B8-B6CEB5A10D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2B485EF-606E-4414-B922-2234F16825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C72004-8D85-47FC-AA2F-2ECE6484A6EB}"/>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6" name="Footer Placeholder 5">
            <a:extLst>
              <a:ext uri="{FF2B5EF4-FFF2-40B4-BE49-F238E27FC236}">
                <a16:creationId xmlns:a16="http://schemas.microsoft.com/office/drawing/2014/main" id="{FC0F5A15-D4EF-4243-B78C-9856B4029A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612798-124A-4187-8AE9-9B7CDB45BDE7}"/>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7664398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00ED4-6D41-40AE-AB30-4FDEB592E6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84A894-0FC0-44BA-99EB-35AFC1E859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42F8C4-89F2-4C6A-834D-A8648F4FD4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56925D-C785-43A5-84D9-B5CB59E4B971}"/>
              </a:ext>
            </a:extLst>
          </p:cNvPr>
          <p:cNvSpPr>
            <a:spLocks noGrp="1"/>
          </p:cNvSpPr>
          <p:nvPr>
            <p:ph type="dt" sz="half" idx="10"/>
          </p:nvPr>
        </p:nvSpPr>
        <p:spPr/>
        <p:txBody>
          <a:bodyPr/>
          <a:lstStyle/>
          <a:p>
            <a:fld id="{39F2EDC5-C75D-46CD-8078-C73CD61E5081}" type="datetimeFigureOut">
              <a:rPr lang="en-US" smtClean="0"/>
              <a:t>3/18/20</a:t>
            </a:fld>
            <a:endParaRPr lang="en-US"/>
          </a:p>
        </p:txBody>
      </p:sp>
      <p:sp>
        <p:nvSpPr>
          <p:cNvPr id="6" name="Footer Placeholder 5">
            <a:extLst>
              <a:ext uri="{FF2B5EF4-FFF2-40B4-BE49-F238E27FC236}">
                <a16:creationId xmlns:a16="http://schemas.microsoft.com/office/drawing/2014/main" id="{CB6CE211-33CE-4C09-AED3-BEB176AD93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CFD2E4-5D07-4306-BDDB-D91D3D846E68}"/>
              </a:ext>
            </a:extLst>
          </p:cNvPr>
          <p:cNvSpPr>
            <a:spLocks noGrp="1"/>
          </p:cNvSpPr>
          <p:nvPr>
            <p:ph type="sldNum" sz="quarter" idx="12"/>
          </p:nvPr>
        </p:nvSpPr>
        <p:spPr/>
        <p:txBody>
          <a:bodyPr/>
          <a:lstStyle/>
          <a:p>
            <a:fld id="{55D419E4-23CF-4A78-BD36-DBEB4EF55A05}" type="slidenum">
              <a:rPr lang="en-US" smtClean="0"/>
              <a:t>‹#›</a:t>
            </a:fld>
            <a:endParaRPr lang="en-US"/>
          </a:p>
        </p:txBody>
      </p:sp>
    </p:spTree>
    <p:extLst>
      <p:ext uri="{BB962C8B-B14F-4D97-AF65-F5344CB8AC3E}">
        <p14:creationId xmlns:p14="http://schemas.microsoft.com/office/powerpoint/2010/main" val="3115479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5">
            <a:lumMod val="20000"/>
            <a:lumOff val="80000"/>
            <a:alpha val="77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1771FA-9A1B-45C6-A2C9-917DE59EED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7CD204A-9928-4A37-9F7A-F91EF66947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44A4C5-FE5D-4AC8-AA9E-CB902AE491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F2EDC5-C75D-46CD-8078-C73CD61E5081}" type="datetimeFigureOut">
              <a:rPr lang="en-US" smtClean="0"/>
              <a:t>3/18/20</a:t>
            </a:fld>
            <a:endParaRPr lang="en-US"/>
          </a:p>
        </p:txBody>
      </p:sp>
      <p:sp>
        <p:nvSpPr>
          <p:cNvPr id="5" name="Footer Placeholder 4">
            <a:extLst>
              <a:ext uri="{FF2B5EF4-FFF2-40B4-BE49-F238E27FC236}">
                <a16:creationId xmlns:a16="http://schemas.microsoft.com/office/drawing/2014/main" id="{71470B8F-1912-4B3F-AF17-5C2AB42C02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45D7E2D-9BE2-45D9-A2E4-ACE11DCA4D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D419E4-23CF-4A78-BD36-DBEB4EF55A05}" type="slidenum">
              <a:rPr lang="en-US" smtClean="0"/>
              <a:t>‹#›</a:t>
            </a:fld>
            <a:endParaRPr lang="en-US"/>
          </a:p>
        </p:txBody>
      </p:sp>
    </p:spTree>
    <p:extLst>
      <p:ext uri="{BB962C8B-B14F-4D97-AF65-F5344CB8AC3E}">
        <p14:creationId xmlns:p14="http://schemas.microsoft.com/office/powerpoint/2010/main" val="23024406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slide" Target="slide14.xml"/></Relationships>
</file>

<file path=ppt/slides/_rels/slide1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slide" Target="slide14.xml"/></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slide" Target="slide14.xml"/></Relationships>
</file>

<file path=ppt/slides/_rels/slide1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slide" Target="slide20.xml"/><Relationship Id="rId3" Type="http://schemas.openxmlformats.org/officeDocument/2006/relationships/slide" Target="slide15.xml"/><Relationship Id="rId7" Type="http://schemas.openxmlformats.org/officeDocument/2006/relationships/slide" Target="slide19.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slide" Target="slide18.xml"/><Relationship Id="rId5" Type="http://schemas.openxmlformats.org/officeDocument/2006/relationships/slide" Target="slide17.xml"/><Relationship Id="rId4" Type="http://schemas.openxmlformats.org/officeDocument/2006/relationships/slide" Target="slide16.xml"/><Relationship Id="rId9" Type="http://schemas.openxmlformats.org/officeDocument/2006/relationships/image" Target="../media/image2.tiff"/></Relationships>
</file>

<file path=ppt/slides/_rels/slide15.xml.rels><?xml version="1.0" encoding="UTF-8" standalone="yes"?>
<Relationships xmlns="http://schemas.openxmlformats.org/package/2006/relationships"><Relationship Id="rId8" Type="http://schemas.openxmlformats.org/officeDocument/2006/relationships/slide" Target="slide14.xml"/><Relationship Id="rId3" Type="http://schemas.openxmlformats.org/officeDocument/2006/relationships/image" Target="../media/image2.tiff"/><Relationship Id="rId7"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slide" Target="slide14.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slide" Target="slide14.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2.tiff"/><Relationship Id="rId7" Type="http://schemas.openxmlformats.org/officeDocument/2006/relationships/slide" Target="slide14.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slide" Target="slide14.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2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slide" Target="slide14.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8" Type="http://schemas.openxmlformats.org/officeDocument/2006/relationships/hyperlink" Target="https://caseism.com/supply-chain-optimization-at-madurai-milk-dairy-87540" TargetMode="External"/><Relationship Id="rId13" Type="http://schemas.openxmlformats.org/officeDocument/2006/relationships/image" Target="../media/image2.tiff"/><Relationship Id="rId3" Type="http://schemas.openxmlformats.org/officeDocument/2006/relationships/hyperlink" Target="https://www.india-tourism.net/fairs-festivals.htm" TargetMode="External"/><Relationship Id="rId7" Type="http://schemas.openxmlformats.org/officeDocument/2006/relationships/hyperlink" Target="https://www.researchgate.net/figure/Analysis-on-collection_tbl6_325244282" TargetMode="External"/><Relationship Id="rId12" Type="http://schemas.openxmlformats.org/officeDocument/2006/relationships/hyperlink" Target="https://www.diva-portal.org/smash/get/diva2:839174/FULLTEXT01.pdf"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dairymarkets.org/PubPod/Reference/Library/Craig,Norback&amp;Johnson.1989.pdf" TargetMode="External"/><Relationship Id="rId11" Type="http://schemas.openxmlformats.org/officeDocument/2006/relationships/hyperlink" Target="https://www.tandfonline.com/doi/abs/10.1080/00207540500161068?src=recsys&amp;journalCode=tprs20" TargetMode="External"/><Relationship Id="rId5" Type="http://schemas.openxmlformats.org/officeDocument/2006/relationships/hyperlink" Target="https://www.tripsavvy.com/most-popular-festivals-in-india-1539299" TargetMode="External"/><Relationship Id="rId10" Type="http://schemas.openxmlformats.org/officeDocument/2006/relationships/hyperlink" Target="http://www.aavinmadurai.com/procurement" TargetMode="External"/><Relationship Id="rId4" Type="http://schemas.openxmlformats.org/officeDocument/2006/relationships/hyperlink" Target="https://www.mckinsey.com/industries/chemicals/our-insights/successful-agricultural-transformations-six-core-elements-of-planning-and-delivery" TargetMode="External"/><Relationship Id="rId9" Type="http://schemas.openxmlformats.org/officeDocument/2006/relationships/hyperlink" Target="http://www.scielo.br/pdf/sa/v73n1/0103-9016-sa-73-1-0051.pdf"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slide" Target="slide14.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slide" Target="slide14.xml"/><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slide" Target="slide14.xml"/><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slide" Target="slide14.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slide" Target="slide14.xml"/><Relationship Id="rId4" Type="http://schemas.openxmlformats.org/officeDocument/2006/relationships/image" Target="../media/image2.tiff"/></Relationships>
</file>

<file path=ppt/slides/_rels/slide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slide" Target="slide14.xml"/><Relationship Id="rId4" Type="http://schemas.openxmlformats.org/officeDocument/2006/relationships/image" Target="../media/image2.tiff"/></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slide" Target="slide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870A613-87FE-3649-938C-463486D9CACA}"/>
              </a:ext>
            </a:extLst>
          </p:cNvPr>
          <p:cNvSpPr/>
          <p:nvPr/>
        </p:nvSpPr>
        <p:spPr>
          <a:xfrm>
            <a:off x="0" y="4102281"/>
            <a:ext cx="12192000" cy="1481070"/>
          </a:xfrm>
          <a:prstGeom prst="rect">
            <a:avLst/>
          </a:prstGeom>
          <a:solidFill>
            <a:schemeClr val="accent5">
              <a:lumMod val="60000"/>
              <a:lumOff val="4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F2A4776-258E-0746-B55D-676981C433B1}"/>
              </a:ext>
            </a:extLst>
          </p:cNvPr>
          <p:cNvPicPr>
            <a:picLocks noChangeAspect="1"/>
          </p:cNvPicPr>
          <p:nvPr/>
        </p:nvPicPr>
        <p:blipFill rotWithShape="1">
          <a:blip r:embed="rId3"/>
          <a:srcRect b="26767"/>
          <a:stretch/>
        </p:blipFill>
        <p:spPr>
          <a:xfrm>
            <a:off x="-269027" y="2454499"/>
            <a:ext cx="6013004" cy="4403501"/>
          </a:xfrm>
          <a:prstGeom prst="rect">
            <a:avLst/>
          </a:prstGeom>
        </p:spPr>
      </p:pic>
      <p:pic>
        <p:nvPicPr>
          <p:cNvPr id="15" name="Picture 14">
            <a:extLst>
              <a:ext uri="{FF2B5EF4-FFF2-40B4-BE49-F238E27FC236}">
                <a16:creationId xmlns:a16="http://schemas.microsoft.com/office/drawing/2014/main" id="{E3878374-05D2-B14C-86AA-4FBE18CD6319}"/>
              </a:ext>
            </a:extLst>
          </p:cNvPr>
          <p:cNvPicPr>
            <a:picLocks noChangeAspect="1"/>
          </p:cNvPicPr>
          <p:nvPr/>
        </p:nvPicPr>
        <p:blipFill>
          <a:blip r:embed="rId4"/>
          <a:stretch>
            <a:fillRect/>
          </a:stretch>
        </p:blipFill>
        <p:spPr>
          <a:xfrm>
            <a:off x="1844806" y="4102280"/>
            <a:ext cx="1800468" cy="1152299"/>
          </a:xfrm>
          <a:prstGeom prst="rect">
            <a:avLst/>
          </a:prstGeom>
        </p:spPr>
      </p:pic>
      <p:sp>
        <p:nvSpPr>
          <p:cNvPr id="17" name="Title 1">
            <a:extLst>
              <a:ext uri="{FF2B5EF4-FFF2-40B4-BE49-F238E27FC236}">
                <a16:creationId xmlns:a16="http://schemas.microsoft.com/office/drawing/2014/main" id="{0E455CE7-158B-0E42-9920-B9F1ACA8D47E}"/>
              </a:ext>
            </a:extLst>
          </p:cNvPr>
          <p:cNvSpPr>
            <a:spLocks noGrp="1"/>
          </p:cNvSpPr>
          <p:nvPr>
            <p:ph type="title"/>
          </p:nvPr>
        </p:nvSpPr>
        <p:spPr>
          <a:xfrm>
            <a:off x="5688005" y="2582334"/>
            <a:ext cx="5257801" cy="946477"/>
          </a:xfrm>
        </p:spPr>
        <p:txBody>
          <a:bodyPr>
            <a:normAutofit/>
          </a:bodyPr>
          <a:lstStyle/>
          <a:p>
            <a:r>
              <a:rPr lang="en-US" sz="3200" b="1" dirty="0">
                <a:solidFill>
                  <a:schemeClr val="accent1"/>
                </a:solidFill>
                <a:latin typeface="Futura Medium" panose="020B0602020204020303" pitchFamily="34" charset="-79"/>
                <a:ea typeface="Ayuthaya" pitchFamily="2" charset="-34"/>
                <a:cs typeface="Futura Medium" panose="020B0602020204020303" pitchFamily="34" charset="-79"/>
              </a:rPr>
              <a:t>Madurai </a:t>
            </a:r>
            <a:r>
              <a:rPr lang="en-US" sz="3200" b="1" dirty="0" err="1">
                <a:solidFill>
                  <a:schemeClr val="accent1"/>
                </a:solidFill>
                <a:latin typeface="Futura Medium" panose="020B0602020204020303" pitchFamily="34" charset="-79"/>
                <a:ea typeface="Ayuthaya" pitchFamily="2" charset="-34"/>
                <a:cs typeface="Futura Medium" panose="020B0602020204020303" pitchFamily="34" charset="-79"/>
              </a:rPr>
              <a:t>Aavin</a:t>
            </a:r>
            <a:r>
              <a:rPr lang="en-US" sz="3200" b="1" dirty="0">
                <a:solidFill>
                  <a:schemeClr val="accent1"/>
                </a:solidFill>
                <a:latin typeface="Futura Medium" panose="020B0602020204020303" pitchFamily="34" charset="-79"/>
                <a:ea typeface="Ayuthaya" pitchFamily="2" charset="-34"/>
                <a:cs typeface="Futura Medium" panose="020B0602020204020303" pitchFamily="34" charset="-79"/>
              </a:rPr>
              <a:t> Milk Dairy</a:t>
            </a:r>
            <a:br>
              <a:rPr lang="en-US" sz="3200" b="1" dirty="0">
                <a:solidFill>
                  <a:schemeClr val="accent1"/>
                </a:solidFill>
                <a:latin typeface="Futura Medium" panose="020B0602020204020303" pitchFamily="34" charset="-79"/>
                <a:ea typeface="Ayuthaya" pitchFamily="2" charset="-34"/>
                <a:cs typeface="Futura Medium" panose="020B0602020204020303" pitchFamily="34" charset="-79"/>
              </a:rPr>
            </a:br>
            <a:endParaRPr lang="en-US" sz="2800" b="1"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endParaRPr>
          </a:p>
        </p:txBody>
      </p:sp>
      <p:sp>
        <p:nvSpPr>
          <p:cNvPr id="18" name="Title 1">
            <a:extLst>
              <a:ext uri="{FF2B5EF4-FFF2-40B4-BE49-F238E27FC236}">
                <a16:creationId xmlns:a16="http://schemas.microsoft.com/office/drawing/2014/main" id="{BA0E4DBB-3BFA-9C41-AD35-21DA4C606B03}"/>
              </a:ext>
            </a:extLst>
          </p:cNvPr>
          <p:cNvSpPr txBox="1">
            <a:spLocks/>
          </p:cNvSpPr>
          <p:nvPr/>
        </p:nvSpPr>
        <p:spPr>
          <a:xfrm>
            <a:off x="5688004" y="3110967"/>
            <a:ext cx="5257801" cy="94647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Supply Chain Optimization</a:t>
            </a:r>
            <a:br>
              <a:rPr lang="en-US" sz="3200" b="1" dirty="0">
                <a:solidFill>
                  <a:schemeClr val="accent1"/>
                </a:solidFill>
                <a:latin typeface="Futura Medium" panose="020B0602020204020303" pitchFamily="34" charset="-79"/>
                <a:ea typeface="Ayuthaya" pitchFamily="2" charset="-34"/>
                <a:cs typeface="Futura Medium" panose="020B0602020204020303" pitchFamily="34" charset="-79"/>
              </a:rPr>
            </a:br>
            <a:endParaRPr lang="en-US" sz="2800" b="1"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endParaRPr>
          </a:p>
        </p:txBody>
      </p:sp>
      <p:sp>
        <p:nvSpPr>
          <p:cNvPr id="20" name="Subtitle 2">
            <a:extLst>
              <a:ext uri="{FF2B5EF4-FFF2-40B4-BE49-F238E27FC236}">
                <a16:creationId xmlns:a16="http://schemas.microsoft.com/office/drawing/2014/main" id="{071EA7D3-2F59-A147-9163-A383B37D02B6}"/>
              </a:ext>
            </a:extLst>
          </p:cNvPr>
          <p:cNvSpPr txBox="1">
            <a:spLocks/>
          </p:cNvSpPr>
          <p:nvPr/>
        </p:nvSpPr>
        <p:spPr>
          <a:xfrm>
            <a:off x="5688004" y="4141997"/>
            <a:ext cx="1885331" cy="1486076"/>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buNone/>
            </a:pPr>
            <a:r>
              <a:rPr lang="en-US" sz="1400" b="1" dirty="0">
                <a:solidFill>
                  <a:schemeClr val="bg1"/>
                </a:solidFill>
                <a:latin typeface="Montserrat" pitchFamily="2" charset="77"/>
                <a:cs typeface="Calibri Light"/>
              </a:rPr>
              <a:t>Team 6</a:t>
            </a:r>
            <a:r>
              <a:rPr lang="en-US" sz="1400" dirty="0">
                <a:solidFill>
                  <a:schemeClr val="bg1"/>
                </a:solidFill>
                <a:latin typeface="Montserrat" pitchFamily="2" charset="77"/>
                <a:cs typeface="Calibri Light"/>
              </a:rPr>
              <a:t> </a:t>
            </a:r>
          </a:p>
          <a:p>
            <a:pPr marL="0" indent="0">
              <a:lnSpc>
                <a:spcPct val="110000"/>
              </a:lnSpc>
              <a:buNone/>
            </a:pPr>
            <a:r>
              <a:rPr lang="en-US" sz="1400" dirty="0">
                <a:solidFill>
                  <a:schemeClr val="bg1"/>
                </a:solidFill>
                <a:latin typeface="Montserrat" pitchFamily="2" charset="77"/>
                <a:ea typeface="Source Code Pro"/>
                <a:cs typeface="Source Code Pro"/>
                <a:sym typeface="Source Code Pro"/>
              </a:rPr>
              <a:t>B</a:t>
            </a:r>
            <a:r>
              <a:rPr lang="en" sz="1400" dirty="0" err="1">
                <a:solidFill>
                  <a:schemeClr val="bg1"/>
                </a:solidFill>
                <a:latin typeface="Montserrat" pitchFamily="2" charset="77"/>
                <a:ea typeface="Source Code Pro"/>
                <a:cs typeface="Source Code Pro"/>
                <a:sym typeface="Source Code Pro"/>
              </a:rPr>
              <a:t>aturalp</a:t>
            </a:r>
            <a:r>
              <a:rPr lang="en" sz="1400" dirty="0">
                <a:solidFill>
                  <a:schemeClr val="bg1"/>
                </a:solidFill>
                <a:latin typeface="Montserrat" pitchFamily="2" charset="77"/>
                <a:ea typeface="Source Code Pro"/>
                <a:cs typeface="Source Code Pro"/>
                <a:sym typeface="Source Code Pro"/>
              </a:rPr>
              <a:t> </a:t>
            </a:r>
            <a:r>
              <a:rPr lang="en" sz="1400" dirty="0" err="1">
                <a:solidFill>
                  <a:schemeClr val="bg1"/>
                </a:solidFill>
                <a:latin typeface="Montserrat" pitchFamily="2" charset="77"/>
                <a:ea typeface="Source Code Pro"/>
                <a:cs typeface="Source Code Pro"/>
                <a:sym typeface="Source Code Pro"/>
              </a:rPr>
              <a:t>Topcu</a:t>
            </a:r>
            <a:endParaRPr lang="en" sz="1400" dirty="0">
              <a:solidFill>
                <a:schemeClr val="bg1"/>
              </a:solidFill>
              <a:latin typeface="Montserrat" pitchFamily="2" charset="77"/>
              <a:ea typeface="Source Code Pro"/>
              <a:cs typeface="Source Code Pro"/>
              <a:sym typeface="Source Code Pro"/>
            </a:endParaRPr>
          </a:p>
          <a:p>
            <a:pPr marL="0" indent="0">
              <a:lnSpc>
                <a:spcPct val="110000"/>
              </a:lnSpc>
              <a:buNone/>
            </a:pPr>
            <a:r>
              <a:rPr lang="en" sz="1400" dirty="0">
                <a:solidFill>
                  <a:schemeClr val="bg1"/>
                </a:solidFill>
                <a:latin typeface="Montserrat" pitchFamily="2" charset="77"/>
                <a:ea typeface="Source Code Pro"/>
                <a:cs typeface="Source Code Pro"/>
                <a:sym typeface="Source Code Pro"/>
              </a:rPr>
              <a:t>Nan Wang</a:t>
            </a:r>
          </a:p>
          <a:p>
            <a:pPr marL="0" indent="0">
              <a:lnSpc>
                <a:spcPct val="110000"/>
              </a:lnSpc>
              <a:buNone/>
            </a:pPr>
            <a:r>
              <a:rPr lang="en" sz="1400" dirty="0">
                <a:solidFill>
                  <a:schemeClr val="bg1"/>
                </a:solidFill>
                <a:latin typeface="Montserrat" pitchFamily="2" charset="77"/>
                <a:ea typeface="Source Code Pro"/>
                <a:cs typeface="Source Code Pro"/>
                <a:sym typeface="Source Code Pro"/>
              </a:rPr>
              <a:t>Thanh Tam </a:t>
            </a:r>
            <a:r>
              <a:rPr lang="en" sz="1400" dirty="0" err="1">
                <a:solidFill>
                  <a:schemeClr val="bg1"/>
                </a:solidFill>
                <a:latin typeface="Montserrat" pitchFamily="2" charset="77"/>
                <a:ea typeface="Source Code Pro"/>
                <a:cs typeface="Source Code Pro"/>
                <a:sym typeface="Source Code Pro"/>
              </a:rPr>
              <a:t>Luu</a:t>
            </a:r>
            <a:endParaRPr lang="en" sz="1400" dirty="0">
              <a:solidFill>
                <a:schemeClr val="bg1"/>
              </a:solidFill>
              <a:latin typeface="Montserrat" pitchFamily="2" charset="77"/>
              <a:ea typeface="Source Code Pro"/>
              <a:cs typeface="Source Code Pro"/>
              <a:sym typeface="Source Code Pro"/>
            </a:endParaRPr>
          </a:p>
          <a:p>
            <a:pPr marL="0" indent="0">
              <a:lnSpc>
                <a:spcPct val="110000"/>
              </a:lnSpc>
              <a:buNone/>
            </a:pPr>
            <a:r>
              <a:rPr lang="en" sz="1400" dirty="0">
                <a:solidFill>
                  <a:schemeClr val="bg1"/>
                </a:solidFill>
                <a:latin typeface="Montserrat" pitchFamily="2" charset="77"/>
                <a:ea typeface="Source Code Pro"/>
                <a:cs typeface="Source Code Pro"/>
                <a:sym typeface="Source Code Pro"/>
              </a:rPr>
              <a:t>Veronika </a:t>
            </a:r>
            <a:r>
              <a:rPr lang="en" sz="1400" dirty="0" err="1">
                <a:solidFill>
                  <a:schemeClr val="bg1"/>
                </a:solidFill>
                <a:latin typeface="Montserrat" pitchFamily="2" charset="77"/>
                <a:ea typeface="Source Code Pro"/>
                <a:cs typeface="Source Code Pro"/>
                <a:sym typeface="Source Code Pro"/>
              </a:rPr>
              <a:t>Becvarova</a:t>
            </a:r>
            <a:endParaRPr lang="en-US" sz="1400" dirty="0">
              <a:solidFill>
                <a:schemeClr val="bg1"/>
              </a:solidFill>
              <a:latin typeface="Montserrat" pitchFamily="2" charset="77"/>
            </a:endParaRPr>
          </a:p>
        </p:txBody>
      </p:sp>
    </p:spTree>
    <p:extLst>
      <p:ext uri="{BB962C8B-B14F-4D97-AF65-F5344CB8AC3E}">
        <p14:creationId xmlns:p14="http://schemas.microsoft.com/office/powerpoint/2010/main" val="1670896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FA371B-EC4C-6449-B225-03EBB6F70F32}"/>
              </a:ext>
            </a:extLst>
          </p:cNvPr>
          <p:cNvSpPr>
            <a:spLocks noGrp="1"/>
          </p:cNvSpPr>
          <p:nvPr>
            <p:ph idx="1"/>
          </p:nvPr>
        </p:nvSpPr>
        <p:spPr/>
        <p:txBody>
          <a:bodyPr>
            <a:normAutofit/>
          </a:bodyPr>
          <a:lstStyle/>
          <a:p>
            <a:pPr>
              <a:lnSpc>
                <a:spcPct val="150000"/>
              </a:lnSpc>
            </a:pPr>
            <a:r>
              <a:rPr lang="en-US" sz="1800" dirty="0">
                <a:solidFill>
                  <a:schemeClr val="tx1">
                    <a:lumMod val="65000"/>
                    <a:lumOff val="35000"/>
                  </a:schemeClr>
                </a:solidFill>
                <a:latin typeface="Montserrat" pitchFamily="2" charset="77"/>
                <a:ea typeface="+mn-lt"/>
                <a:cs typeface="+mn-lt"/>
              </a:rPr>
              <a:t>Meeting the objectives:</a:t>
            </a:r>
          </a:p>
          <a:p>
            <a:pPr lvl="1">
              <a:lnSpc>
                <a:spcPct val="150000"/>
              </a:lnSpc>
            </a:pPr>
            <a:r>
              <a:rPr lang="en-US" sz="1800" dirty="0">
                <a:solidFill>
                  <a:srgbClr val="000000"/>
                </a:solidFill>
                <a:latin typeface="Montserrat" pitchFamily="2" charset="77"/>
                <a:ea typeface="+mn-lt"/>
                <a:cs typeface="+mn-lt"/>
              </a:rPr>
              <a:t>SMP and butter in the remaining stock should be converted to premium milk to meet the demand </a:t>
            </a:r>
          </a:p>
          <a:p>
            <a:pPr lvl="1">
              <a:lnSpc>
                <a:spcPct val="150000"/>
              </a:lnSpc>
            </a:pPr>
            <a:r>
              <a:rPr lang="en-US" sz="1800" dirty="0">
                <a:solidFill>
                  <a:srgbClr val="000000"/>
                </a:solidFill>
                <a:latin typeface="Montserrat" pitchFamily="2" charset="77"/>
                <a:cs typeface="Calibri"/>
              </a:rPr>
              <a:t>To maximize the profit, MAMD don't need to buy additional raw milk from other companies, but instead will keep incurring storage cost for butter (and SMP)</a:t>
            </a:r>
          </a:p>
          <a:p>
            <a:pPr lvl="1">
              <a:lnSpc>
                <a:spcPct val="150000"/>
              </a:lnSpc>
            </a:pPr>
            <a:r>
              <a:rPr lang="en-US" sz="1800" dirty="0">
                <a:solidFill>
                  <a:srgbClr val="000000"/>
                </a:solidFill>
                <a:latin typeface="Montserrat" pitchFamily="2" charset="77"/>
                <a:cs typeface="Calibri"/>
              </a:rPr>
              <a:t>81% of demand will be produced using raw milk procured from the farmers and 19% of premium milk production will be recombined using SMP and butter</a:t>
            </a:r>
          </a:p>
        </p:txBody>
      </p:sp>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Summary</a:t>
            </a:r>
          </a:p>
        </p:txBody>
      </p:sp>
      <p:pic>
        <p:nvPicPr>
          <p:cNvPr id="5" name="Picture 4">
            <a:extLst>
              <a:ext uri="{FF2B5EF4-FFF2-40B4-BE49-F238E27FC236}">
                <a16:creationId xmlns:a16="http://schemas.microsoft.com/office/drawing/2014/main" id="{DE4FAF3C-F7D9-DF47-B679-932BB833AD97}"/>
              </a:ext>
            </a:extLst>
          </p:cNvPr>
          <p:cNvPicPr>
            <a:picLocks noChangeAspect="1"/>
          </p:cNvPicPr>
          <p:nvPr/>
        </p:nvPicPr>
        <p:blipFill>
          <a:blip r:embed="rId3"/>
          <a:stretch>
            <a:fillRect/>
          </a:stretch>
        </p:blipFill>
        <p:spPr>
          <a:xfrm>
            <a:off x="10821739" y="229394"/>
            <a:ext cx="1064121" cy="681037"/>
          </a:xfrm>
          <a:prstGeom prst="rect">
            <a:avLst/>
          </a:prstGeom>
        </p:spPr>
      </p:pic>
      <p:sp>
        <p:nvSpPr>
          <p:cNvPr id="6" name="TextBox 5">
            <a:extLst>
              <a:ext uri="{FF2B5EF4-FFF2-40B4-BE49-F238E27FC236}">
                <a16:creationId xmlns:a16="http://schemas.microsoft.com/office/drawing/2014/main" id="{FA7F04DA-B49F-1245-B774-EDAB0FD6721E}"/>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4"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637045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FA371B-EC4C-6449-B225-03EBB6F70F32}"/>
              </a:ext>
            </a:extLst>
          </p:cNvPr>
          <p:cNvSpPr>
            <a:spLocks noGrp="1"/>
          </p:cNvSpPr>
          <p:nvPr>
            <p:ph idx="1"/>
          </p:nvPr>
        </p:nvSpPr>
        <p:spPr>
          <a:xfrm>
            <a:off x="838199" y="1825625"/>
            <a:ext cx="10634663" cy="4351338"/>
          </a:xfrm>
        </p:spPr>
        <p:txBody>
          <a:bodyPr>
            <a:normAutofit fontScale="92500" lnSpcReduction="10000"/>
          </a:bodyPr>
          <a:lstStyle/>
          <a:p>
            <a:pPr marL="0" indent="0">
              <a:buNone/>
            </a:pPr>
            <a:r>
              <a:rPr lang="en-US" sz="1800" b="1" dirty="0">
                <a:solidFill>
                  <a:schemeClr val="tx1">
                    <a:lumMod val="65000"/>
                    <a:lumOff val="35000"/>
                  </a:schemeClr>
                </a:solidFill>
                <a:latin typeface="Montserrat" pitchFamily="2" charset="77"/>
                <a:ea typeface="+mn-lt"/>
                <a:cs typeface="+mn-lt"/>
              </a:rPr>
              <a:t>Farmers</a:t>
            </a:r>
          </a:p>
          <a:p>
            <a:pPr>
              <a:lnSpc>
                <a:spcPct val="100000"/>
              </a:lnSpc>
            </a:pPr>
            <a:r>
              <a:rPr lang="en-US" sz="1800" dirty="0">
                <a:solidFill>
                  <a:schemeClr val="tx1">
                    <a:lumMod val="65000"/>
                    <a:lumOff val="35000"/>
                  </a:schemeClr>
                </a:solidFill>
                <a:latin typeface="Montserrat" pitchFamily="2" charset="77"/>
                <a:ea typeface="+mn-lt"/>
                <a:cs typeface="+mn-lt"/>
              </a:rPr>
              <a:t>Communicate the goals and plans</a:t>
            </a:r>
          </a:p>
          <a:p>
            <a:pPr>
              <a:lnSpc>
                <a:spcPct val="100000"/>
              </a:lnSpc>
            </a:pPr>
            <a:r>
              <a:rPr lang="en-US" sz="1800" dirty="0">
                <a:solidFill>
                  <a:schemeClr val="tx1">
                    <a:lumMod val="65000"/>
                    <a:lumOff val="35000"/>
                  </a:schemeClr>
                </a:solidFill>
                <a:latin typeface="Montserrat" pitchFamily="2" charset="77"/>
                <a:ea typeface="+mn-lt"/>
                <a:cs typeface="+mn-lt"/>
              </a:rPr>
              <a:t>Revisit the payment policy and consider full or partial advance payments</a:t>
            </a:r>
            <a:endParaRPr lang="en-US" sz="1400" dirty="0">
              <a:solidFill>
                <a:schemeClr val="tx1">
                  <a:lumMod val="65000"/>
                  <a:lumOff val="35000"/>
                </a:schemeClr>
              </a:solidFill>
              <a:latin typeface="Montserrat" pitchFamily="2" charset="77"/>
              <a:ea typeface="+mn-lt"/>
              <a:cs typeface="+mn-lt"/>
            </a:endParaRPr>
          </a:p>
          <a:p>
            <a:pPr>
              <a:lnSpc>
                <a:spcPct val="100000"/>
              </a:lnSpc>
            </a:pPr>
            <a:r>
              <a:rPr lang="en-US" sz="1800" dirty="0">
                <a:solidFill>
                  <a:schemeClr val="tx1">
                    <a:lumMod val="65000"/>
                    <a:lumOff val="35000"/>
                  </a:schemeClr>
                </a:solidFill>
                <a:latin typeface="Montserrat" pitchFamily="2" charset="77"/>
                <a:ea typeface="+mn-lt"/>
                <a:cs typeface="+mn-lt"/>
              </a:rPr>
              <a:t>Cooperate with dairy farmers to carry out centralized breeding management (i.e. data recording, genetic evaluation) and epidemic prevention work in a unified way</a:t>
            </a:r>
          </a:p>
          <a:p>
            <a:pPr marL="0" indent="0">
              <a:lnSpc>
                <a:spcPct val="100000"/>
              </a:lnSpc>
              <a:buNone/>
            </a:pPr>
            <a:endParaRPr lang="en-US" sz="1800" dirty="0">
              <a:solidFill>
                <a:schemeClr val="tx1">
                  <a:lumMod val="65000"/>
                  <a:lumOff val="35000"/>
                </a:schemeClr>
              </a:solidFill>
              <a:latin typeface="Montserrat" pitchFamily="2" charset="77"/>
              <a:ea typeface="+mn-lt"/>
              <a:cs typeface="+mn-lt"/>
            </a:endParaRPr>
          </a:p>
          <a:p>
            <a:pPr marL="0" indent="0">
              <a:buNone/>
            </a:pPr>
            <a:r>
              <a:rPr lang="en-US" sz="1800" b="1" dirty="0">
                <a:solidFill>
                  <a:schemeClr val="tx1">
                    <a:lumMod val="65000"/>
                    <a:lumOff val="35000"/>
                  </a:schemeClr>
                </a:solidFill>
                <a:latin typeface="Montserrat" pitchFamily="2" charset="77"/>
                <a:ea typeface="+mn-lt"/>
                <a:cs typeface="+mn-lt"/>
              </a:rPr>
              <a:t>Import Partners </a:t>
            </a:r>
          </a:p>
          <a:p>
            <a:r>
              <a:rPr lang="en-US" sz="1800" dirty="0">
                <a:solidFill>
                  <a:schemeClr val="tx1">
                    <a:lumMod val="65000"/>
                    <a:lumOff val="35000"/>
                  </a:schemeClr>
                </a:solidFill>
                <a:latin typeface="Montserrat" pitchFamily="2" charset="77"/>
                <a:ea typeface="+mn-lt"/>
                <a:cs typeface="+mn-lt"/>
              </a:rPr>
              <a:t>Plan in advance and establish good terms with the partners </a:t>
            </a:r>
          </a:p>
          <a:p>
            <a:r>
              <a:rPr lang="en-US" sz="1800" dirty="0">
                <a:solidFill>
                  <a:schemeClr val="tx1">
                    <a:lumMod val="65000"/>
                    <a:lumOff val="35000"/>
                  </a:schemeClr>
                </a:solidFill>
                <a:latin typeface="Montserrat" pitchFamily="2" charset="77"/>
                <a:ea typeface="+mn-lt"/>
                <a:cs typeface="+mn-lt"/>
              </a:rPr>
              <a:t>Assign teams to keep track of the vendors</a:t>
            </a:r>
          </a:p>
          <a:p>
            <a:endParaRPr lang="en-US" sz="1800" dirty="0">
              <a:solidFill>
                <a:schemeClr val="tx1">
                  <a:lumMod val="65000"/>
                  <a:lumOff val="35000"/>
                </a:schemeClr>
              </a:solidFill>
              <a:latin typeface="Montserrat" pitchFamily="2" charset="77"/>
              <a:ea typeface="+mn-lt"/>
              <a:cs typeface="+mn-lt"/>
            </a:endParaRPr>
          </a:p>
          <a:p>
            <a:pPr marL="0" indent="0">
              <a:buNone/>
            </a:pPr>
            <a:r>
              <a:rPr lang="en-US" sz="1800" b="1" dirty="0">
                <a:solidFill>
                  <a:schemeClr val="tx1">
                    <a:lumMod val="65000"/>
                    <a:lumOff val="35000"/>
                  </a:schemeClr>
                </a:solidFill>
                <a:latin typeface="Montserrat" pitchFamily="2" charset="77"/>
                <a:ea typeface="+mn-lt"/>
                <a:cs typeface="+mn-lt"/>
              </a:rPr>
              <a:t>Other</a:t>
            </a:r>
          </a:p>
          <a:p>
            <a:r>
              <a:rPr lang="en-US" sz="1800" dirty="0">
                <a:solidFill>
                  <a:schemeClr val="tx1">
                    <a:lumMod val="65000"/>
                    <a:lumOff val="35000"/>
                  </a:schemeClr>
                </a:solidFill>
                <a:latin typeface="Montserrat" pitchFamily="2" charset="77"/>
                <a:ea typeface="+mn-lt"/>
                <a:cs typeface="+mn-lt"/>
              </a:rPr>
              <a:t>Put more control over production and purchasing (i.e. daily tracking reports)</a:t>
            </a:r>
          </a:p>
          <a:p>
            <a:r>
              <a:rPr lang="en-US" sz="1800" dirty="0">
                <a:solidFill>
                  <a:schemeClr val="tx1">
                    <a:lumMod val="65000"/>
                    <a:lumOff val="35000"/>
                  </a:schemeClr>
                </a:solidFill>
                <a:latin typeface="Montserrat" pitchFamily="2" charset="77"/>
                <a:ea typeface="+mn-lt"/>
                <a:cs typeface="+mn-lt"/>
              </a:rPr>
              <a:t>Keep track of the market trends/events and adjust plans accordingly (changing festival dates)</a:t>
            </a:r>
          </a:p>
          <a:p>
            <a:pPr marL="0" indent="0">
              <a:buNone/>
            </a:pPr>
            <a:endParaRPr lang="en-US" sz="1800" dirty="0">
              <a:solidFill>
                <a:srgbClr val="000000"/>
              </a:solidFill>
              <a:latin typeface="Montserrat" pitchFamily="2" charset="77"/>
              <a:ea typeface="+mn-lt"/>
              <a:cs typeface="+mn-lt"/>
            </a:endParaRPr>
          </a:p>
        </p:txBody>
      </p:sp>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Recommendation</a:t>
            </a: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3"/>
          <a:stretch>
            <a:fillRect/>
          </a:stretch>
        </p:blipFill>
        <p:spPr>
          <a:xfrm>
            <a:off x="10821739" y="229394"/>
            <a:ext cx="1064121" cy="681037"/>
          </a:xfrm>
          <a:prstGeom prst="rect">
            <a:avLst/>
          </a:prstGeom>
        </p:spPr>
      </p:pic>
      <p:sp>
        <p:nvSpPr>
          <p:cNvPr id="6" name="TextBox 5">
            <a:extLst>
              <a:ext uri="{FF2B5EF4-FFF2-40B4-BE49-F238E27FC236}">
                <a16:creationId xmlns:a16="http://schemas.microsoft.com/office/drawing/2014/main" id="{5ED11C08-5B88-464A-8218-D46185AC5DB7}"/>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4"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13257502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FA371B-EC4C-6449-B225-03EBB6F70F32}"/>
              </a:ext>
            </a:extLst>
          </p:cNvPr>
          <p:cNvSpPr>
            <a:spLocks noGrp="1"/>
          </p:cNvSpPr>
          <p:nvPr>
            <p:ph idx="1"/>
          </p:nvPr>
        </p:nvSpPr>
        <p:spPr>
          <a:xfrm>
            <a:off x="838199" y="1825625"/>
            <a:ext cx="10634663" cy="4351338"/>
          </a:xfrm>
        </p:spPr>
        <p:txBody>
          <a:bodyPr>
            <a:normAutofit/>
          </a:bodyPr>
          <a:lstStyle/>
          <a:p>
            <a:pPr>
              <a:lnSpc>
                <a:spcPct val="200000"/>
              </a:lnSpc>
            </a:pPr>
            <a:r>
              <a:rPr lang="en-US" sz="1800" dirty="0">
                <a:solidFill>
                  <a:srgbClr val="000000"/>
                </a:solidFill>
                <a:latin typeface="Montserrat" pitchFamily="2" charset="77"/>
                <a:ea typeface="+mn-lt"/>
                <a:cs typeface="+mn-lt"/>
              </a:rPr>
              <a:t>Excel Solver is limited to the number of constraints and decision variables</a:t>
            </a:r>
          </a:p>
          <a:p>
            <a:pPr>
              <a:lnSpc>
                <a:spcPct val="200000"/>
              </a:lnSpc>
            </a:pPr>
            <a:r>
              <a:rPr lang="en-US" sz="1800" dirty="0">
                <a:solidFill>
                  <a:srgbClr val="000000"/>
                </a:solidFill>
                <a:latin typeface="Montserrat" pitchFamily="2" charset="77"/>
                <a:ea typeface="+mn-lt"/>
                <a:cs typeface="+mn-lt"/>
              </a:rPr>
              <a:t>Ability to formulate a real-world problem using a mathematical model</a:t>
            </a:r>
          </a:p>
          <a:p>
            <a:pPr>
              <a:lnSpc>
                <a:spcPct val="200000"/>
              </a:lnSpc>
            </a:pPr>
            <a:r>
              <a:rPr lang="en-US" sz="1800" dirty="0">
                <a:solidFill>
                  <a:srgbClr val="000000"/>
                </a:solidFill>
                <a:latin typeface="Montserrat" pitchFamily="2" charset="77"/>
                <a:ea typeface="+mn-lt"/>
                <a:cs typeface="+mn-lt"/>
              </a:rPr>
              <a:t>Taking context and using external research to make sense of the model</a:t>
            </a:r>
          </a:p>
          <a:p>
            <a:pPr>
              <a:lnSpc>
                <a:spcPct val="200000"/>
              </a:lnSpc>
            </a:pPr>
            <a:r>
              <a:rPr lang="en-US" sz="1800" dirty="0">
                <a:solidFill>
                  <a:srgbClr val="000000"/>
                </a:solidFill>
                <a:latin typeface="Montserrat" pitchFamily="2" charset="77"/>
                <a:ea typeface="+mn-lt"/>
                <a:cs typeface="+mn-lt"/>
              </a:rPr>
              <a:t>There are multiple optimal solutions</a:t>
            </a:r>
          </a:p>
        </p:txBody>
      </p:sp>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Key </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Takeaways</a:t>
            </a: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3"/>
          <a:stretch>
            <a:fillRect/>
          </a:stretch>
        </p:blipFill>
        <p:spPr>
          <a:xfrm>
            <a:off x="10821739" y="229394"/>
            <a:ext cx="1064121" cy="681037"/>
          </a:xfrm>
          <a:prstGeom prst="rect">
            <a:avLst/>
          </a:prstGeom>
        </p:spPr>
      </p:pic>
      <p:sp>
        <p:nvSpPr>
          <p:cNvPr id="6" name="TextBox 5">
            <a:extLst>
              <a:ext uri="{FF2B5EF4-FFF2-40B4-BE49-F238E27FC236}">
                <a16:creationId xmlns:a16="http://schemas.microsoft.com/office/drawing/2014/main" id="{5ED11C08-5B88-464A-8218-D46185AC5DB7}"/>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4"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1722800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5870A613-87FE-3649-938C-463486D9CACA}"/>
              </a:ext>
            </a:extLst>
          </p:cNvPr>
          <p:cNvSpPr/>
          <p:nvPr/>
        </p:nvSpPr>
        <p:spPr>
          <a:xfrm>
            <a:off x="0" y="2648895"/>
            <a:ext cx="12192000" cy="1481070"/>
          </a:xfrm>
          <a:prstGeom prst="rect">
            <a:avLst/>
          </a:prstGeom>
          <a:solidFill>
            <a:schemeClr val="accent5">
              <a:lumMod val="60000"/>
              <a:lumOff val="4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F2A4776-258E-0746-B55D-676981C433B1}"/>
              </a:ext>
            </a:extLst>
          </p:cNvPr>
          <p:cNvPicPr>
            <a:picLocks noChangeAspect="1"/>
          </p:cNvPicPr>
          <p:nvPr/>
        </p:nvPicPr>
        <p:blipFill rotWithShape="1">
          <a:blip r:embed="rId3"/>
          <a:srcRect b="-6247"/>
          <a:stretch/>
        </p:blipFill>
        <p:spPr>
          <a:xfrm>
            <a:off x="3089498" y="995769"/>
            <a:ext cx="6013004" cy="6388712"/>
          </a:xfrm>
          <a:prstGeom prst="rect">
            <a:avLst/>
          </a:prstGeom>
        </p:spPr>
      </p:pic>
      <p:sp>
        <p:nvSpPr>
          <p:cNvPr id="18" name="Title 1">
            <a:extLst>
              <a:ext uri="{FF2B5EF4-FFF2-40B4-BE49-F238E27FC236}">
                <a16:creationId xmlns:a16="http://schemas.microsoft.com/office/drawing/2014/main" id="{BA0E4DBB-3BFA-9C41-AD35-21DA4C606B03}"/>
              </a:ext>
            </a:extLst>
          </p:cNvPr>
          <p:cNvSpPr txBox="1">
            <a:spLocks/>
          </p:cNvSpPr>
          <p:nvPr/>
        </p:nvSpPr>
        <p:spPr>
          <a:xfrm>
            <a:off x="3467099" y="3195520"/>
            <a:ext cx="5257801" cy="946477"/>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Thank you!</a:t>
            </a:r>
          </a:p>
          <a:p>
            <a:pPr algn="ctr"/>
            <a:r>
              <a:rPr lang="en-US" sz="3200" b="1" dirty="0">
                <a:solidFill>
                  <a:schemeClr val="accent1"/>
                </a:solidFill>
                <a:latin typeface="Futura Medium" panose="020B0602020204020303" pitchFamily="34" charset="-79"/>
                <a:ea typeface="Ayuthaya" pitchFamily="2" charset="-34"/>
                <a:cs typeface="Futura Medium" panose="020B0602020204020303" pitchFamily="34" charset="-79"/>
              </a:rPr>
              <a:t>Q&amp;A</a:t>
            </a:r>
            <a:br>
              <a:rPr lang="en-US" sz="3200" b="1" dirty="0">
                <a:solidFill>
                  <a:schemeClr val="accent1"/>
                </a:solidFill>
                <a:latin typeface="Futura Medium" panose="020B0602020204020303" pitchFamily="34" charset="-79"/>
                <a:ea typeface="Ayuthaya" pitchFamily="2" charset="-34"/>
                <a:cs typeface="Futura Medium" panose="020B0602020204020303" pitchFamily="34" charset="-79"/>
              </a:rPr>
            </a:br>
            <a:endParaRPr lang="en-US" sz="2800" b="1"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endParaRPr>
          </a:p>
        </p:txBody>
      </p:sp>
      <p:sp>
        <p:nvSpPr>
          <p:cNvPr id="20" name="Subtitle 2">
            <a:extLst>
              <a:ext uri="{FF2B5EF4-FFF2-40B4-BE49-F238E27FC236}">
                <a16:creationId xmlns:a16="http://schemas.microsoft.com/office/drawing/2014/main" id="{071EA7D3-2F59-A147-9163-A383B37D02B6}"/>
              </a:ext>
            </a:extLst>
          </p:cNvPr>
          <p:cNvSpPr txBox="1">
            <a:spLocks/>
          </p:cNvSpPr>
          <p:nvPr/>
        </p:nvSpPr>
        <p:spPr>
          <a:xfrm>
            <a:off x="5688004" y="4141997"/>
            <a:ext cx="1885331" cy="148607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buNone/>
            </a:pPr>
            <a:endParaRPr lang="en-US" sz="1400" dirty="0">
              <a:solidFill>
                <a:schemeClr val="bg1"/>
              </a:solidFill>
              <a:latin typeface="Montserrat" pitchFamily="2" charset="77"/>
            </a:endParaRPr>
          </a:p>
        </p:txBody>
      </p:sp>
    </p:spTree>
    <p:extLst>
      <p:ext uri="{BB962C8B-B14F-4D97-AF65-F5344CB8AC3E}">
        <p14:creationId xmlns:p14="http://schemas.microsoft.com/office/powerpoint/2010/main" val="6801162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FA371B-EC4C-6449-B225-03EBB6F70F32}"/>
              </a:ext>
            </a:extLst>
          </p:cNvPr>
          <p:cNvSpPr>
            <a:spLocks noGrp="1"/>
          </p:cNvSpPr>
          <p:nvPr>
            <p:ph idx="1"/>
          </p:nvPr>
        </p:nvSpPr>
        <p:spPr>
          <a:xfrm>
            <a:off x="838199" y="1825625"/>
            <a:ext cx="10634663" cy="4351338"/>
          </a:xfrm>
        </p:spPr>
        <p:txBody>
          <a:bodyPr>
            <a:normAutofit/>
          </a:bodyPr>
          <a:lstStyle/>
          <a:p>
            <a:pPr marL="0" indent="0">
              <a:lnSpc>
                <a:spcPct val="200000"/>
              </a:lnSpc>
              <a:buNone/>
            </a:pPr>
            <a:r>
              <a:rPr lang="en-US" sz="1800" dirty="0">
                <a:solidFill>
                  <a:schemeClr val="tx1">
                    <a:lumMod val="65000"/>
                    <a:lumOff val="35000"/>
                  </a:schemeClr>
                </a:solidFill>
                <a:latin typeface="Montserrat" pitchFamily="2" charset="77"/>
                <a:ea typeface="+mn-lt"/>
                <a:cs typeface="+mn-lt"/>
                <a:hlinkClick r:id="rId3" action="ppaction://hlinksldjump"/>
              </a:rPr>
              <a:t>Decision Variables </a:t>
            </a:r>
            <a:endParaRPr lang="en-US" sz="1800" dirty="0">
              <a:solidFill>
                <a:schemeClr val="tx1">
                  <a:lumMod val="65000"/>
                  <a:lumOff val="35000"/>
                </a:schemeClr>
              </a:solidFill>
              <a:latin typeface="Montserrat" pitchFamily="2" charset="77"/>
              <a:ea typeface="+mn-lt"/>
              <a:cs typeface="+mn-lt"/>
            </a:endParaRPr>
          </a:p>
          <a:p>
            <a:pPr marL="0" indent="0">
              <a:lnSpc>
                <a:spcPct val="200000"/>
              </a:lnSpc>
              <a:buNone/>
            </a:pPr>
            <a:r>
              <a:rPr lang="en-US" sz="1800" dirty="0">
                <a:solidFill>
                  <a:schemeClr val="tx1">
                    <a:lumMod val="65000"/>
                    <a:lumOff val="35000"/>
                  </a:schemeClr>
                </a:solidFill>
                <a:latin typeface="Montserrat" pitchFamily="2" charset="77"/>
                <a:ea typeface="+mn-lt"/>
                <a:cs typeface="+mn-lt"/>
                <a:hlinkClick r:id="rId4" action="ppaction://hlinksldjump"/>
              </a:rPr>
              <a:t>Objective Function </a:t>
            </a:r>
            <a:endParaRPr lang="en-US" sz="1800" dirty="0">
              <a:solidFill>
                <a:schemeClr val="tx1">
                  <a:lumMod val="65000"/>
                  <a:lumOff val="35000"/>
                </a:schemeClr>
              </a:solidFill>
              <a:latin typeface="Montserrat" pitchFamily="2" charset="77"/>
              <a:ea typeface="+mn-lt"/>
              <a:cs typeface="+mn-lt"/>
            </a:endParaRPr>
          </a:p>
          <a:p>
            <a:pPr marL="0" indent="0">
              <a:lnSpc>
                <a:spcPct val="200000"/>
              </a:lnSpc>
              <a:buNone/>
            </a:pPr>
            <a:r>
              <a:rPr lang="en-US" sz="1800" dirty="0">
                <a:solidFill>
                  <a:schemeClr val="tx1">
                    <a:lumMod val="65000"/>
                    <a:lumOff val="35000"/>
                  </a:schemeClr>
                </a:solidFill>
                <a:latin typeface="Montserrat" pitchFamily="2" charset="77"/>
                <a:ea typeface="+mn-lt"/>
                <a:cs typeface="+mn-lt"/>
                <a:hlinkClick r:id="rId5" action="ppaction://hlinksldjump"/>
              </a:rPr>
              <a:t>Constraints</a:t>
            </a:r>
            <a:r>
              <a:rPr lang="en-US" sz="1800" dirty="0">
                <a:solidFill>
                  <a:schemeClr val="tx1">
                    <a:lumMod val="65000"/>
                    <a:lumOff val="35000"/>
                  </a:schemeClr>
                </a:solidFill>
                <a:latin typeface="Montserrat" pitchFamily="2" charset="77"/>
                <a:ea typeface="+mn-lt"/>
                <a:cs typeface="+mn-lt"/>
              </a:rPr>
              <a:t> </a:t>
            </a:r>
          </a:p>
          <a:p>
            <a:pPr marL="0" indent="0">
              <a:lnSpc>
                <a:spcPct val="200000"/>
              </a:lnSpc>
              <a:buNone/>
            </a:pPr>
            <a:r>
              <a:rPr lang="en-US" sz="1800" dirty="0">
                <a:solidFill>
                  <a:schemeClr val="tx1">
                    <a:lumMod val="65000"/>
                    <a:lumOff val="35000"/>
                  </a:schemeClr>
                </a:solidFill>
                <a:latin typeface="Montserrat" pitchFamily="2" charset="77"/>
                <a:ea typeface="+mn-lt"/>
                <a:cs typeface="+mn-lt"/>
                <a:hlinkClick r:id="rId6" action="ppaction://hlinksldjump"/>
              </a:rPr>
              <a:t>Revenue and Cost Structure </a:t>
            </a:r>
            <a:endParaRPr lang="en-US" sz="1800" dirty="0">
              <a:solidFill>
                <a:schemeClr val="tx1">
                  <a:lumMod val="65000"/>
                  <a:lumOff val="35000"/>
                </a:schemeClr>
              </a:solidFill>
              <a:latin typeface="Montserrat" pitchFamily="2" charset="77"/>
              <a:ea typeface="+mn-lt"/>
              <a:cs typeface="+mn-lt"/>
            </a:endParaRPr>
          </a:p>
          <a:p>
            <a:pPr marL="0" indent="0">
              <a:lnSpc>
                <a:spcPct val="200000"/>
              </a:lnSpc>
              <a:buNone/>
            </a:pPr>
            <a:r>
              <a:rPr lang="en-US" sz="1800" dirty="0">
                <a:solidFill>
                  <a:schemeClr val="tx1">
                    <a:lumMod val="65000"/>
                    <a:lumOff val="35000"/>
                  </a:schemeClr>
                </a:solidFill>
                <a:latin typeface="Montserrat" pitchFamily="2" charset="77"/>
                <a:ea typeface="+mn-lt"/>
                <a:cs typeface="+mn-lt"/>
                <a:hlinkClick r:id="rId7" action="ppaction://hlinksldjump"/>
              </a:rPr>
              <a:t>Estimated Daily Demand and Supply (April 2011)</a:t>
            </a:r>
            <a:endParaRPr lang="en-US" sz="1800" dirty="0">
              <a:solidFill>
                <a:schemeClr val="tx1">
                  <a:lumMod val="65000"/>
                  <a:lumOff val="35000"/>
                </a:schemeClr>
              </a:solidFill>
              <a:latin typeface="Montserrat" pitchFamily="2" charset="77"/>
              <a:ea typeface="+mn-lt"/>
              <a:cs typeface="+mn-lt"/>
            </a:endParaRPr>
          </a:p>
          <a:p>
            <a:pPr marL="0" indent="0">
              <a:lnSpc>
                <a:spcPct val="200000"/>
              </a:lnSpc>
              <a:buNone/>
            </a:pPr>
            <a:r>
              <a:rPr lang="en-US" sz="1800" dirty="0">
                <a:solidFill>
                  <a:schemeClr val="tx1">
                    <a:lumMod val="65000"/>
                    <a:lumOff val="35000"/>
                  </a:schemeClr>
                </a:solidFill>
                <a:latin typeface="Montserrat" pitchFamily="2" charset="77"/>
                <a:ea typeface="+mn-lt"/>
                <a:cs typeface="+mn-lt"/>
                <a:hlinkClick r:id="rId8" action="ppaction://hlinksldjump"/>
              </a:rPr>
              <a:t>Daily Production Plan (April 13</a:t>
            </a:r>
            <a:r>
              <a:rPr lang="en-US" sz="1800" baseline="30000" dirty="0">
                <a:solidFill>
                  <a:schemeClr val="tx1">
                    <a:lumMod val="65000"/>
                    <a:lumOff val="35000"/>
                  </a:schemeClr>
                </a:solidFill>
                <a:latin typeface="Montserrat" pitchFamily="2" charset="77"/>
                <a:ea typeface="+mn-lt"/>
                <a:cs typeface="+mn-lt"/>
                <a:hlinkClick r:id="rId8" action="ppaction://hlinksldjump"/>
              </a:rPr>
              <a:t>th</a:t>
            </a:r>
            <a:r>
              <a:rPr lang="en-US" sz="1800" dirty="0">
                <a:solidFill>
                  <a:schemeClr val="tx1">
                    <a:lumMod val="65000"/>
                    <a:lumOff val="35000"/>
                  </a:schemeClr>
                </a:solidFill>
                <a:latin typeface="Montserrat" pitchFamily="2" charset="77"/>
                <a:ea typeface="+mn-lt"/>
                <a:cs typeface="+mn-lt"/>
                <a:hlinkClick r:id="rId8" action="ppaction://hlinksldjump"/>
              </a:rPr>
              <a:t> – April 30</a:t>
            </a:r>
            <a:r>
              <a:rPr lang="en-US" sz="1800" baseline="30000" dirty="0">
                <a:solidFill>
                  <a:schemeClr val="tx1">
                    <a:lumMod val="65000"/>
                    <a:lumOff val="35000"/>
                  </a:schemeClr>
                </a:solidFill>
                <a:latin typeface="Montserrat" pitchFamily="2" charset="77"/>
                <a:ea typeface="+mn-lt"/>
                <a:cs typeface="+mn-lt"/>
                <a:hlinkClick r:id="rId8" action="ppaction://hlinksldjump"/>
              </a:rPr>
              <a:t>th</a:t>
            </a:r>
            <a:r>
              <a:rPr lang="en-US" sz="1800" dirty="0">
                <a:solidFill>
                  <a:schemeClr val="tx1">
                    <a:lumMod val="65000"/>
                    <a:lumOff val="35000"/>
                  </a:schemeClr>
                </a:solidFill>
                <a:latin typeface="Montserrat" pitchFamily="2" charset="77"/>
                <a:ea typeface="+mn-lt"/>
                <a:cs typeface="+mn-lt"/>
                <a:hlinkClick r:id="rId8" action="ppaction://hlinksldjump"/>
              </a:rPr>
              <a:t> )</a:t>
            </a:r>
            <a:endParaRPr lang="en-US" sz="1800" dirty="0">
              <a:solidFill>
                <a:schemeClr val="tx1">
                  <a:lumMod val="65000"/>
                  <a:lumOff val="35000"/>
                </a:schemeClr>
              </a:solidFill>
              <a:latin typeface="Montserrat" pitchFamily="2" charset="77"/>
              <a:ea typeface="+mn-lt"/>
              <a:cs typeface="+mn-lt"/>
            </a:endParaRPr>
          </a:p>
          <a:p>
            <a:pPr marL="0" indent="0">
              <a:buNone/>
            </a:pPr>
            <a:endParaRPr lang="en-US" sz="1800" dirty="0">
              <a:solidFill>
                <a:schemeClr val="tx1">
                  <a:lumMod val="65000"/>
                  <a:lumOff val="35000"/>
                </a:schemeClr>
              </a:solidFill>
              <a:latin typeface="Montserrat" pitchFamily="2" charset="77"/>
              <a:ea typeface="+mn-lt"/>
              <a:cs typeface="+mn-lt"/>
            </a:endParaRPr>
          </a:p>
          <a:p>
            <a:pPr marL="0" indent="0">
              <a:buNone/>
            </a:pPr>
            <a:endParaRPr lang="en-US" sz="1800" dirty="0">
              <a:solidFill>
                <a:srgbClr val="000000"/>
              </a:solidFill>
              <a:latin typeface="Montserrat" pitchFamily="2" charset="77"/>
              <a:ea typeface="+mn-lt"/>
              <a:cs typeface="+mn-lt"/>
            </a:endParaRPr>
          </a:p>
        </p:txBody>
      </p:sp>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Appendix</a:t>
            </a: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9"/>
          <a:stretch>
            <a:fillRect/>
          </a:stretch>
        </p:blipFill>
        <p:spPr>
          <a:xfrm>
            <a:off x="10821739" y="229394"/>
            <a:ext cx="1064121" cy="681037"/>
          </a:xfrm>
          <a:prstGeom prst="rect">
            <a:avLst/>
          </a:prstGeom>
        </p:spPr>
      </p:pic>
    </p:spTree>
    <p:extLst>
      <p:ext uri="{BB962C8B-B14F-4D97-AF65-F5344CB8AC3E}">
        <p14:creationId xmlns:p14="http://schemas.microsoft.com/office/powerpoint/2010/main" val="1105609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Decision Variables</a:t>
            </a: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3"/>
          <a:stretch>
            <a:fillRect/>
          </a:stretch>
        </p:blipFill>
        <p:spPr>
          <a:xfrm>
            <a:off x="10821739" y="229394"/>
            <a:ext cx="1064121" cy="681037"/>
          </a:xfrm>
          <a:prstGeom prst="rect">
            <a:avLst/>
          </a:prstGeom>
        </p:spPr>
      </p:pic>
      <p:pic>
        <p:nvPicPr>
          <p:cNvPr id="10" name="Picture 9">
            <a:extLst>
              <a:ext uri="{FF2B5EF4-FFF2-40B4-BE49-F238E27FC236}">
                <a16:creationId xmlns:a16="http://schemas.microsoft.com/office/drawing/2014/main" id="{B521778A-7607-6643-A300-21B6D6DB7F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8199" y="1891555"/>
            <a:ext cx="9207500" cy="965200"/>
          </a:xfrm>
          <a:prstGeom prst="rect">
            <a:avLst/>
          </a:prstGeom>
        </p:spPr>
      </p:pic>
      <p:pic>
        <p:nvPicPr>
          <p:cNvPr id="12" name="Picture 11">
            <a:extLst>
              <a:ext uri="{FF2B5EF4-FFF2-40B4-BE49-F238E27FC236}">
                <a16:creationId xmlns:a16="http://schemas.microsoft.com/office/drawing/2014/main" id="{4B0FDBD8-6D8A-314D-9BC1-8B006FBCA4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8199" y="2965041"/>
            <a:ext cx="9334500" cy="838200"/>
          </a:xfrm>
          <a:prstGeom prst="rect">
            <a:avLst/>
          </a:prstGeom>
        </p:spPr>
      </p:pic>
      <p:pic>
        <p:nvPicPr>
          <p:cNvPr id="14" name="Picture 13">
            <a:extLst>
              <a:ext uri="{FF2B5EF4-FFF2-40B4-BE49-F238E27FC236}">
                <a16:creationId xmlns:a16="http://schemas.microsoft.com/office/drawing/2014/main" id="{C117723F-51B9-534C-A0A2-93229CFB53B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8199" y="3911527"/>
            <a:ext cx="9715500" cy="825500"/>
          </a:xfrm>
          <a:prstGeom prst="rect">
            <a:avLst/>
          </a:prstGeom>
        </p:spPr>
      </p:pic>
      <p:pic>
        <p:nvPicPr>
          <p:cNvPr id="16" name="Picture 15">
            <a:extLst>
              <a:ext uri="{FF2B5EF4-FFF2-40B4-BE49-F238E27FC236}">
                <a16:creationId xmlns:a16="http://schemas.microsoft.com/office/drawing/2014/main" id="{16D3CA9A-4708-FD44-A096-C46F3740BE3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8199" y="4845313"/>
            <a:ext cx="8483600" cy="787400"/>
          </a:xfrm>
          <a:prstGeom prst="rect">
            <a:avLst/>
          </a:prstGeom>
        </p:spPr>
      </p:pic>
      <p:sp>
        <p:nvSpPr>
          <p:cNvPr id="17" name="TextBox 16">
            <a:extLst>
              <a:ext uri="{FF2B5EF4-FFF2-40B4-BE49-F238E27FC236}">
                <a16:creationId xmlns:a16="http://schemas.microsoft.com/office/drawing/2014/main" id="{CF44A79F-2815-7043-B349-EB7EBCF4D2DC}"/>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8"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4253499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Objective Function</a:t>
            </a: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3"/>
          <a:stretch>
            <a:fillRect/>
          </a:stretch>
        </p:blipFill>
        <p:spPr>
          <a:xfrm>
            <a:off x="10821739" y="229394"/>
            <a:ext cx="1064121" cy="681037"/>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B86DB6A6-57A0-0842-B1E6-B9453E179D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0349" y="2762250"/>
            <a:ext cx="6591300" cy="1333500"/>
          </a:xfrm>
          <a:prstGeom prst="rect">
            <a:avLst/>
          </a:prstGeom>
        </p:spPr>
      </p:pic>
      <p:sp>
        <p:nvSpPr>
          <p:cNvPr id="10" name="TextBox 9">
            <a:extLst>
              <a:ext uri="{FF2B5EF4-FFF2-40B4-BE49-F238E27FC236}">
                <a16:creationId xmlns:a16="http://schemas.microsoft.com/office/drawing/2014/main" id="{5AB7A620-FAF4-7243-9CCC-B990D2288FC0}"/>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5"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27845908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Constraints</a:t>
            </a: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3"/>
          <a:stretch>
            <a:fillRect/>
          </a:stretch>
        </p:blipFill>
        <p:spPr>
          <a:xfrm>
            <a:off x="10821739" y="229394"/>
            <a:ext cx="1064121" cy="681037"/>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E8F06F1C-92B0-8541-96AF-926FC056AA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46399" y="1964556"/>
            <a:ext cx="6299200" cy="3543300"/>
          </a:xfrm>
          <a:prstGeom prst="rect">
            <a:avLst/>
          </a:prstGeom>
        </p:spPr>
      </p:pic>
      <p:sp>
        <p:nvSpPr>
          <p:cNvPr id="7" name="TextBox 6">
            <a:extLst>
              <a:ext uri="{FF2B5EF4-FFF2-40B4-BE49-F238E27FC236}">
                <a16:creationId xmlns:a16="http://schemas.microsoft.com/office/drawing/2014/main" id="{07FAE6DA-278E-B549-A794-BA9EC409DDEE}"/>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5"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2356107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Revenue and Cost Structure</a:t>
            </a: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3"/>
          <a:stretch>
            <a:fillRect/>
          </a:stretch>
        </p:blipFill>
        <p:spPr>
          <a:xfrm>
            <a:off x="10821739" y="229394"/>
            <a:ext cx="1064121" cy="681037"/>
          </a:xfrm>
          <a:prstGeom prst="rect">
            <a:avLst/>
          </a:prstGeom>
        </p:spPr>
      </p:pic>
      <p:pic>
        <p:nvPicPr>
          <p:cNvPr id="3" name="Picture 2" descr="A picture containing bird&#10;&#10;Description automatically generated">
            <a:extLst>
              <a:ext uri="{FF2B5EF4-FFF2-40B4-BE49-F238E27FC236}">
                <a16:creationId xmlns:a16="http://schemas.microsoft.com/office/drawing/2014/main" id="{205F9167-E14A-E648-B957-2B12BF115F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10337" y="1964556"/>
            <a:ext cx="5524500" cy="19177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EB935144-E327-824C-BB84-D16804709E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10337" y="4247699"/>
            <a:ext cx="5527681" cy="960120"/>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188E04CA-17D4-834D-8275-992361EE199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9861" y="1920039"/>
            <a:ext cx="4165600" cy="3835400"/>
          </a:xfrm>
          <a:prstGeom prst="rect">
            <a:avLst/>
          </a:prstGeom>
        </p:spPr>
      </p:pic>
      <p:sp>
        <p:nvSpPr>
          <p:cNvPr id="11" name="TextBox 10">
            <a:extLst>
              <a:ext uri="{FF2B5EF4-FFF2-40B4-BE49-F238E27FC236}">
                <a16:creationId xmlns:a16="http://schemas.microsoft.com/office/drawing/2014/main" id="{6F9844C8-E0AA-0043-8F4E-237C04267F4B}"/>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7"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16117765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3695700" cy="1325563"/>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Estimated Daily</a:t>
            </a:r>
          </a:p>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Demand and Supply </a:t>
            </a:r>
            <a:r>
              <a:rPr lang="en-US" sz="16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April 2011</a:t>
            </a: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3"/>
          <a:stretch>
            <a:fillRect/>
          </a:stretch>
        </p:blipFill>
        <p:spPr>
          <a:xfrm>
            <a:off x="10821739" y="229394"/>
            <a:ext cx="1064121" cy="681037"/>
          </a:xfrm>
          <a:prstGeom prst="rect">
            <a:avLst/>
          </a:prstGeom>
        </p:spPr>
      </p:pic>
      <p:pic>
        <p:nvPicPr>
          <p:cNvPr id="6" name="Picture 5" descr="A close up of a building&#10;&#10;Description automatically generated">
            <a:extLst>
              <a:ext uri="{FF2B5EF4-FFF2-40B4-BE49-F238E27FC236}">
                <a16:creationId xmlns:a16="http://schemas.microsoft.com/office/drawing/2014/main" id="{70102B11-BCE1-F949-A905-357B0294D0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3899" y="910431"/>
            <a:ext cx="3124200" cy="5549900"/>
          </a:xfrm>
          <a:prstGeom prst="rect">
            <a:avLst/>
          </a:prstGeom>
        </p:spPr>
      </p:pic>
      <p:sp>
        <p:nvSpPr>
          <p:cNvPr id="8" name="TextBox 7">
            <a:extLst>
              <a:ext uri="{FF2B5EF4-FFF2-40B4-BE49-F238E27FC236}">
                <a16:creationId xmlns:a16="http://schemas.microsoft.com/office/drawing/2014/main" id="{8BA7FDB9-8044-6043-A5E8-B3A954399D6B}"/>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5"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21183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8B2DE-EDDA-DE47-A65F-AD576F1D6D2F}"/>
              </a:ext>
            </a:extLst>
          </p:cNvPr>
          <p:cNvSpPr>
            <a:spLocks noGrp="1"/>
          </p:cNvSpPr>
          <p:nvPr>
            <p:ph type="title"/>
          </p:nvPr>
        </p:nvSpPr>
        <p:spPr>
          <a:xfrm>
            <a:off x="838199" y="638993"/>
            <a:ext cx="10515600" cy="1325563"/>
          </a:xfrm>
        </p:spPr>
        <p:txBody>
          <a:bodyPr>
            <a:normAutofit/>
          </a:body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About</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 Madurai </a:t>
            </a:r>
            <a:r>
              <a:rPr lang="en-US" sz="3200" dirty="0" err="1">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Aavin</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 Milk Dairy (MAMD)</a:t>
            </a:r>
          </a:p>
        </p:txBody>
      </p:sp>
      <p:sp>
        <p:nvSpPr>
          <p:cNvPr id="3" name="Content Placeholder 2">
            <a:extLst>
              <a:ext uri="{FF2B5EF4-FFF2-40B4-BE49-F238E27FC236}">
                <a16:creationId xmlns:a16="http://schemas.microsoft.com/office/drawing/2014/main" id="{34938AB3-ED2B-9144-BF4A-8A80BB420DD5}"/>
              </a:ext>
            </a:extLst>
          </p:cNvPr>
          <p:cNvSpPr>
            <a:spLocks noGrp="1"/>
          </p:cNvSpPr>
          <p:nvPr>
            <p:ph idx="1"/>
          </p:nvPr>
        </p:nvSpPr>
        <p:spPr>
          <a:xfrm>
            <a:off x="838199" y="1964556"/>
            <a:ext cx="6322454" cy="4393383"/>
          </a:xfrm>
        </p:spPr>
        <p:txBody>
          <a:bodyPr>
            <a:normAutofit/>
          </a:bodyPr>
          <a:lstStyle/>
          <a:p>
            <a:pPr>
              <a:lnSpc>
                <a:spcPct val="150000"/>
              </a:lnSpc>
            </a:pPr>
            <a:r>
              <a:rPr lang="en-US" sz="1800" dirty="0">
                <a:solidFill>
                  <a:schemeClr val="tx1">
                    <a:lumMod val="65000"/>
                    <a:lumOff val="35000"/>
                  </a:schemeClr>
                </a:solidFill>
                <a:latin typeface="Montserrat" pitchFamily="2" charset="77"/>
                <a:cs typeface="Futura Medium" panose="020B0602020204020303" pitchFamily="34" charset="-79"/>
              </a:rPr>
              <a:t>One of the largest dairy entities in southern India</a:t>
            </a:r>
          </a:p>
          <a:p>
            <a:pPr>
              <a:lnSpc>
                <a:spcPct val="150000"/>
              </a:lnSpc>
            </a:pPr>
            <a:r>
              <a:rPr lang="en-US" sz="1800" dirty="0">
                <a:solidFill>
                  <a:schemeClr val="tx1">
                    <a:lumMod val="65000"/>
                    <a:lumOff val="35000"/>
                  </a:schemeClr>
                </a:solidFill>
                <a:latin typeface="Montserrat" pitchFamily="2" charset="77"/>
                <a:cs typeface="Futura Medium" panose="020B0602020204020303" pitchFamily="34" charset="-79"/>
              </a:rPr>
              <a:t>India is the world’s largest consumer of dairy products, 100% consumption of its own production</a:t>
            </a:r>
          </a:p>
          <a:p>
            <a:pPr>
              <a:lnSpc>
                <a:spcPct val="150000"/>
              </a:lnSpc>
            </a:pPr>
            <a:r>
              <a:rPr lang="en-US" sz="1800" dirty="0">
                <a:solidFill>
                  <a:schemeClr val="tx1">
                    <a:lumMod val="65000"/>
                    <a:lumOff val="35000"/>
                  </a:schemeClr>
                </a:solidFill>
                <a:latin typeface="Montserrat" pitchFamily="2" charset="77"/>
                <a:cs typeface="Futura Medium" panose="020B0602020204020303" pitchFamily="34" charset="-79"/>
              </a:rPr>
              <a:t>Dairy sector: Organized (MAMD) and Unorganized </a:t>
            </a:r>
          </a:p>
          <a:p>
            <a:pPr>
              <a:lnSpc>
                <a:spcPct val="150000"/>
              </a:lnSpc>
            </a:pPr>
            <a:r>
              <a:rPr lang="en-US" sz="1800" dirty="0">
                <a:solidFill>
                  <a:schemeClr val="tx1">
                    <a:lumMod val="65000"/>
                    <a:lumOff val="35000"/>
                  </a:schemeClr>
                </a:solidFill>
                <a:latin typeface="Montserrat" pitchFamily="2" charset="77"/>
                <a:cs typeface="Futura Medium" panose="020B0602020204020303" pitchFamily="34" charset="-79"/>
              </a:rPr>
              <a:t>Organized dairy industry: 60% market share</a:t>
            </a:r>
          </a:p>
          <a:p>
            <a:pPr>
              <a:lnSpc>
                <a:spcPct val="150000"/>
              </a:lnSpc>
            </a:pPr>
            <a:r>
              <a:rPr lang="en-US" sz="1800" dirty="0">
                <a:solidFill>
                  <a:schemeClr val="tx1">
                    <a:lumMod val="65000"/>
                    <a:lumOff val="35000"/>
                  </a:schemeClr>
                </a:solidFill>
                <a:latin typeface="Montserrat" pitchFamily="2" charset="77"/>
                <a:cs typeface="Futura Medium" panose="020B0602020204020303" pitchFamily="34" charset="-79"/>
              </a:rPr>
              <a:t>Increasing demand for dairy products </a:t>
            </a:r>
          </a:p>
          <a:p>
            <a:pPr lvl="1">
              <a:lnSpc>
                <a:spcPct val="150000"/>
              </a:lnSpc>
            </a:pPr>
            <a:r>
              <a:rPr lang="en-US" sz="1400" dirty="0">
                <a:solidFill>
                  <a:schemeClr val="tx1">
                    <a:lumMod val="65000"/>
                    <a:lumOff val="35000"/>
                  </a:schemeClr>
                </a:solidFill>
                <a:latin typeface="Montserrat" pitchFamily="2" charset="77"/>
                <a:cs typeface="Futura Medium" panose="020B0602020204020303" pitchFamily="34" charset="-79"/>
              </a:rPr>
              <a:t>Especially </a:t>
            </a:r>
            <a:r>
              <a:rPr lang="en-US" sz="1400" b="1" dirty="0">
                <a:solidFill>
                  <a:schemeClr val="tx1">
                    <a:lumMod val="65000"/>
                    <a:lumOff val="35000"/>
                  </a:schemeClr>
                </a:solidFill>
                <a:latin typeface="Montserrat" pitchFamily="2" charset="77"/>
                <a:cs typeface="Futura Medium" panose="020B0602020204020303" pitchFamily="34" charset="-79"/>
              </a:rPr>
              <a:t>Premium Milk</a:t>
            </a:r>
          </a:p>
          <a:p>
            <a:endParaRPr lang="en-US" dirty="0"/>
          </a:p>
        </p:txBody>
      </p:sp>
      <p:pic>
        <p:nvPicPr>
          <p:cNvPr id="5" name="Picture 4">
            <a:extLst>
              <a:ext uri="{FF2B5EF4-FFF2-40B4-BE49-F238E27FC236}">
                <a16:creationId xmlns:a16="http://schemas.microsoft.com/office/drawing/2014/main" id="{5441F4FC-1C64-4E4E-87CA-BD94D867D72D}"/>
              </a:ext>
            </a:extLst>
          </p:cNvPr>
          <p:cNvPicPr>
            <a:picLocks noChangeAspect="1"/>
          </p:cNvPicPr>
          <p:nvPr/>
        </p:nvPicPr>
        <p:blipFill>
          <a:blip r:embed="rId3"/>
          <a:stretch>
            <a:fillRect/>
          </a:stretch>
        </p:blipFill>
        <p:spPr>
          <a:xfrm>
            <a:off x="10821739" y="229394"/>
            <a:ext cx="1064121" cy="681037"/>
          </a:xfrm>
          <a:prstGeom prst="rect">
            <a:avLst/>
          </a:prstGeom>
        </p:spPr>
      </p:pic>
      <p:pic>
        <p:nvPicPr>
          <p:cNvPr id="7" name="Picture 6">
            <a:extLst>
              <a:ext uri="{FF2B5EF4-FFF2-40B4-BE49-F238E27FC236}">
                <a16:creationId xmlns:a16="http://schemas.microsoft.com/office/drawing/2014/main" id="{6317903B-543F-1840-B36C-FA8A8D4E158B}"/>
              </a:ext>
            </a:extLst>
          </p:cNvPr>
          <p:cNvPicPr>
            <a:picLocks noChangeAspect="1"/>
          </p:cNvPicPr>
          <p:nvPr/>
        </p:nvPicPr>
        <p:blipFill rotWithShape="1">
          <a:blip r:embed="rId4"/>
          <a:srcRect l="22151"/>
          <a:stretch/>
        </p:blipFill>
        <p:spPr>
          <a:xfrm>
            <a:off x="7404278" y="1964556"/>
            <a:ext cx="3949521" cy="3627401"/>
          </a:xfrm>
          <a:prstGeom prst="rect">
            <a:avLst/>
          </a:prstGeom>
        </p:spPr>
      </p:pic>
    </p:spTree>
    <p:extLst>
      <p:ext uri="{BB962C8B-B14F-4D97-AF65-F5344CB8AC3E}">
        <p14:creationId xmlns:p14="http://schemas.microsoft.com/office/powerpoint/2010/main" val="404310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Daily Production Plan </a:t>
            </a:r>
            <a:r>
              <a:rPr lang="en-US" sz="16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April 13</a:t>
            </a:r>
            <a:r>
              <a:rPr lang="en-US" sz="1600" baseline="300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th</a:t>
            </a:r>
            <a:r>
              <a:rPr lang="en-US" sz="16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 – 16</a:t>
            </a:r>
            <a:r>
              <a:rPr lang="en-US" sz="1600" baseline="300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th</a:t>
            </a:r>
            <a:r>
              <a:rPr lang="en-US" sz="16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 2011</a:t>
            </a:r>
            <a:endParaRPr lang="en-US" sz="1600" dirty="0">
              <a:solidFill>
                <a:schemeClr val="accent1"/>
              </a:solidFill>
              <a:latin typeface="Futura Medium" panose="020B0602020204020303" pitchFamily="34" charset="-79"/>
              <a:ea typeface="Ayuthaya" pitchFamily="2" charset="-34"/>
              <a:cs typeface="Futura Medium" panose="020B0602020204020303" pitchFamily="34" charset="-79"/>
            </a:endParaRP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3"/>
          <a:stretch>
            <a:fillRect/>
          </a:stretch>
        </p:blipFill>
        <p:spPr>
          <a:xfrm>
            <a:off x="10821739" y="229394"/>
            <a:ext cx="1064121" cy="681037"/>
          </a:xfrm>
          <a:prstGeom prst="rect">
            <a:avLst/>
          </a:prstGeom>
        </p:spPr>
      </p:pic>
      <p:pic>
        <p:nvPicPr>
          <p:cNvPr id="3" name="Picture 2">
            <a:extLst>
              <a:ext uri="{FF2B5EF4-FFF2-40B4-BE49-F238E27FC236}">
                <a16:creationId xmlns:a16="http://schemas.microsoft.com/office/drawing/2014/main" id="{DE1D4FC1-8854-8C4C-97B6-FCAB017076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808274"/>
            <a:ext cx="12192000" cy="1241452"/>
          </a:xfrm>
          <a:prstGeom prst="rect">
            <a:avLst/>
          </a:prstGeom>
        </p:spPr>
      </p:pic>
      <p:pic>
        <p:nvPicPr>
          <p:cNvPr id="7" name="Picture 6">
            <a:extLst>
              <a:ext uri="{FF2B5EF4-FFF2-40B4-BE49-F238E27FC236}">
                <a16:creationId xmlns:a16="http://schemas.microsoft.com/office/drawing/2014/main" id="{5B45999C-0990-F34C-8820-3F966D285E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4131905"/>
            <a:ext cx="12192000" cy="281625"/>
          </a:xfrm>
          <a:prstGeom prst="rect">
            <a:avLst/>
          </a:prstGeom>
        </p:spPr>
      </p:pic>
      <p:sp>
        <p:nvSpPr>
          <p:cNvPr id="10" name="TextBox 9">
            <a:extLst>
              <a:ext uri="{FF2B5EF4-FFF2-40B4-BE49-F238E27FC236}">
                <a16:creationId xmlns:a16="http://schemas.microsoft.com/office/drawing/2014/main" id="{3195523D-D747-6D47-827B-746F263D6731}"/>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6"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5937343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FA371B-EC4C-6449-B225-03EBB6F70F32}"/>
              </a:ext>
            </a:extLst>
          </p:cNvPr>
          <p:cNvSpPr>
            <a:spLocks noGrp="1"/>
          </p:cNvSpPr>
          <p:nvPr>
            <p:ph idx="1"/>
          </p:nvPr>
        </p:nvSpPr>
        <p:spPr>
          <a:xfrm>
            <a:off x="838199" y="1825625"/>
            <a:ext cx="10634663" cy="4351338"/>
          </a:xfrm>
        </p:spPr>
        <p:txBody>
          <a:bodyPr>
            <a:normAutofit/>
          </a:bodyPr>
          <a:lstStyle/>
          <a:p>
            <a:r>
              <a:rPr lang="en-US" sz="900" dirty="0">
                <a:solidFill>
                  <a:srgbClr val="000000"/>
                </a:solidFill>
                <a:latin typeface="Montserrat" pitchFamily="2" charset="77"/>
                <a:ea typeface="+mn-lt"/>
                <a:cs typeface="+mn-lt"/>
              </a:rPr>
              <a:t>Fairs and Festivals </a:t>
            </a:r>
            <a:r>
              <a:rPr lang="en-US" sz="900" dirty="0" err="1">
                <a:solidFill>
                  <a:srgbClr val="000000"/>
                </a:solidFill>
                <a:latin typeface="Montserrat" pitchFamily="2" charset="77"/>
                <a:ea typeface="+mn-lt"/>
                <a:cs typeface="+mn-lt"/>
              </a:rPr>
              <a:t>India,All</a:t>
            </a:r>
            <a:r>
              <a:rPr lang="en-US" sz="900" dirty="0">
                <a:solidFill>
                  <a:srgbClr val="000000"/>
                </a:solidFill>
                <a:latin typeface="Montserrat" pitchFamily="2" charset="77"/>
                <a:ea typeface="+mn-lt"/>
                <a:cs typeface="+mn-lt"/>
              </a:rPr>
              <a:t> About India </a:t>
            </a:r>
            <a:r>
              <a:rPr lang="en-US" sz="900" dirty="0" err="1">
                <a:solidFill>
                  <a:srgbClr val="000000"/>
                </a:solidFill>
                <a:latin typeface="Montserrat" pitchFamily="2" charset="77"/>
                <a:ea typeface="+mn-lt"/>
                <a:cs typeface="+mn-lt"/>
              </a:rPr>
              <a:t>Fairs,Indian</a:t>
            </a:r>
            <a:r>
              <a:rPr lang="en-US" sz="900" dirty="0">
                <a:solidFill>
                  <a:srgbClr val="000000"/>
                </a:solidFill>
                <a:latin typeface="Montserrat" pitchFamily="2" charset="77"/>
                <a:ea typeface="+mn-lt"/>
                <a:cs typeface="+mn-lt"/>
              </a:rPr>
              <a:t> Festivals Info. (2020). Retrieved 18 March 2020, from </a:t>
            </a:r>
            <a:r>
              <a:rPr lang="en-US" sz="900" dirty="0">
                <a:solidFill>
                  <a:srgbClr val="000000"/>
                </a:solidFill>
                <a:latin typeface="Montserrat" pitchFamily="2" charset="77"/>
                <a:ea typeface="+mn-lt"/>
                <a:cs typeface="+mn-lt"/>
                <a:hlinkClick r:id="rId3"/>
              </a:rPr>
              <a:t>https://www.india-tourism.net/fairs-festivals.htm</a:t>
            </a:r>
            <a:endParaRPr lang="en-US" sz="900" dirty="0">
              <a:solidFill>
                <a:srgbClr val="000000"/>
              </a:solidFill>
              <a:latin typeface="Montserrat" pitchFamily="2" charset="77"/>
              <a:ea typeface="+mn-lt"/>
              <a:cs typeface="+mn-lt"/>
            </a:endParaRPr>
          </a:p>
          <a:p>
            <a:r>
              <a:rPr lang="en-US" sz="900" i="1" dirty="0">
                <a:latin typeface="Montserrat" pitchFamily="2" charset="77"/>
                <a:ea typeface="+mn-lt"/>
                <a:cs typeface="+mn-lt"/>
              </a:rPr>
              <a:t>Supply Chain Optimization at Madurai </a:t>
            </a:r>
            <a:r>
              <a:rPr lang="en-US" sz="900" i="1" dirty="0" err="1">
                <a:latin typeface="Montserrat" pitchFamily="2" charset="77"/>
                <a:ea typeface="+mn-lt"/>
                <a:cs typeface="+mn-lt"/>
              </a:rPr>
              <a:t>Aavin</a:t>
            </a:r>
            <a:r>
              <a:rPr lang="en-US" sz="900" i="1" dirty="0">
                <a:latin typeface="Montserrat" pitchFamily="2" charset="77"/>
                <a:ea typeface="+mn-lt"/>
                <a:cs typeface="+mn-lt"/>
              </a:rPr>
              <a:t> Milk Dairy Case Solution And Analysis, HBR Case Study Solution &amp; Analysis of Harvard Case Studies</a:t>
            </a:r>
            <a:r>
              <a:rPr lang="en-US" sz="900" dirty="0">
                <a:latin typeface="Montserrat" pitchFamily="2" charset="77"/>
                <a:ea typeface="+mn-lt"/>
                <a:cs typeface="+mn-lt"/>
              </a:rPr>
              <a:t>. </a:t>
            </a:r>
            <a:r>
              <a:rPr lang="en-US" sz="900" dirty="0" err="1">
                <a:latin typeface="Montserrat" pitchFamily="2" charset="77"/>
                <a:ea typeface="+mn-lt"/>
                <a:cs typeface="+mn-lt"/>
              </a:rPr>
              <a:t>Thecasesolutions.com</a:t>
            </a:r>
            <a:r>
              <a:rPr lang="en-US" sz="900" dirty="0">
                <a:latin typeface="Montserrat" pitchFamily="2" charset="77"/>
                <a:ea typeface="+mn-lt"/>
                <a:cs typeface="+mn-lt"/>
              </a:rPr>
              <a:t>. (2020). Retrieved 18 March 2020, from https://</a:t>
            </a:r>
            <a:r>
              <a:rPr lang="en-US" sz="900" dirty="0" err="1">
                <a:latin typeface="Montserrat" pitchFamily="2" charset="77"/>
                <a:ea typeface="+mn-lt"/>
                <a:cs typeface="+mn-lt"/>
              </a:rPr>
              <a:t>www.thecasesolutions.com</a:t>
            </a:r>
            <a:r>
              <a:rPr lang="en-US" sz="900" dirty="0">
                <a:latin typeface="Montserrat" pitchFamily="2" charset="77"/>
                <a:ea typeface="+mn-lt"/>
                <a:cs typeface="+mn-lt"/>
              </a:rPr>
              <a:t>/supply-chain-optimization-at-madurai-aavin-milk-dairy-2-45342.</a:t>
            </a:r>
          </a:p>
          <a:p>
            <a:r>
              <a:rPr lang="en-US" sz="900" dirty="0">
                <a:solidFill>
                  <a:srgbClr val="000000"/>
                </a:solidFill>
                <a:latin typeface="Montserrat" pitchFamily="2" charset="77"/>
                <a:ea typeface="+mn-lt"/>
                <a:cs typeface="+mn-lt"/>
              </a:rPr>
              <a:t>Fairs and Festivals </a:t>
            </a:r>
            <a:r>
              <a:rPr lang="en-US" sz="900" dirty="0" err="1">
                <a:solidFill>
                  <a:srgbClr val="000000"/>
                </a:solidFill>
                <a:latin typeface="Montserrat" pitchFamily="2" charset="77"/>
                <a:ea typeface="+mn-lt"/>
                <a:cs typeface="+mn-lt"/>
              </a:rPr>
              <a:t>India,All</a:t>
            </a:r>
            <a:r>
              <a:rPr lang="en-US" sz="900" dirty="0">
                <a:solidFill>
                  <a:srgbClr val="000000"/>
                </a:solidFill>
                <a:latin typeface="Montserrat" pitchFamily="2" charset="77"/>
                <a:ea typeface="+mn-lt"/>
                <a:cs typeface="+mn-lt"/>
              </a:rPr>
              <a:t> About India </a:t>
            </a:r>
            <a:r>
              <a:rPr lang="en-US" sz="900" dirty="0" err="1">
                <a:solidFill>
                  <a:srgbClr val="000000"/>
                </a:solidFill>
                <a:latin typeface="Montserrat" pitchFamily="2" charset="77"/>
                <a:ea typeface="+mn-lt"/>
                <a:cs typeface="+mn-lt"/>
              </a:rPr>
              <a:t>Fairs,Indian</a:t>
            </a:r>
            <a:r>
              <a:rPr lang="en-US" sz="900" dirty="0">
                <a:solidFill>
                  <a:srgbClr val="000000"/>
                </a:solidFill>
                <a:latin typeface="Montserrat" pitchFamily="2" charset="77"/>
                <a:ea typeface="+mn-lt"/>
                <a:cs typeface="+mn-lt"/>
              </a:rPr>
              <a:t> Festivals Info. (2020). Retrieved 18 March 2020, from </a:t>
            </a:r>
            <a:r>
              <a:rPr lang="en-US" sz="900" dirty="0">
                <a:solidFill>
                  <a:srgbClr val="000000"/>
                </a:solidFill>
                <a:latin typeface="Montserrat" pitchFamily="2" charset="77"/>
                <a:ea typeface="+mn-lt"/>
                <a:cs typeface="+mn-lt"/>
                <a:hlinkClick r:id="rId3"/>
              </a:rPr>
              <a:t>https://www.india-tourism.net/fairs-festivals.htm</a:t>
            </a:r>
          </a:p>
          <a:p>
            <a:r>
              <a:rPr lang="en-US" sz="900" dirty="0">
                <a:solidFill>
                  <a:srgbClr val="000000"/>
                </a:solidFill>
                <a:latin typeface="Montserrat" pitchFamily="2" charset="77"/>
                <a:ea typeface="+mn-lt"/>
                <a:cs typeface="+mn-lt"/>
              </a:rPr>
              <a:t>Successful agricultural transformations: Six core elements of planning and delivery. (2020). Retrieved 18 March 2020, from </a:t>
            </a:r>
            <a:r>
              <a:rPr lang="en-US" sz="900" dirty="0">
                <a:solidFill>
                  <a:srgbClr val="000000"/>
                </a:solidFill>
                <a:latin typeface="Montserrat" pitchFamily="2" charset="77"/>
                <a:ea typeface="+mn-lt"/>
                <a:cs typeface="+mn-lt"/>
                <a:hlinkClick r:id="rId4"/>
              </a:rPr>
              <a:t>https://www.mckinsey.com/industries/chemicals/our-insights/successful-agricultural-transformations-six-core-elements-of-planning-and-delivery</a:t>
            </a:r>
          </a:p>
          <a:p>
            <a:r>
              <a:rPr lang="en-US" sz="900" i="1" dirty="0">
                <a:latin typeface="Montserrat" pitchFamily="2" charset="77"/>
                <a:ea typeface="+mn-lt"/>
                <a:cs typeface="+mn-lt"/>
              </a:rPr>
              <a:t>Fairs and Festivals </a:t>
            </a:r>
            <a:r>
              <a:rPr lang="en-US" sz="900" i="1" dirty="0" err="1">
                <a:latin typeface="Montserrat" pitchFamily="2" charset="77"/>
                <a:ea typeface="+mn-lt"/>
                <a:cs typeface="+mn-lt"/>
              </a:rPr>
              <a:t>India,All</a:t>
            </a:r>
            <a:r>
              <a:rPr lang="en-US" sz="900" i="1" dirty="0">
                <a:latin typeface="Montserrat" pitchFamily="2" charset="77"/>
                <a:ea typeface="+mn-lt"/>
                <a:cs typeface="+mn-lt"/>
              </a:rPr>
              <a:t> About India </a:t>
            </a:r>
            <a:r>
              <a:rPr lang="en-US" sz="900" i="1" dirty="0" err="1">
                <a:latin typeface="Montserrat" pitchFamily="2" charset="77"/>
                <a:ea typeface="+mn-lt"/>
                <a:cs typeface="+mn-lt"/>
              </a:rPr>
              <a:t>Fairs,Indian</a:t>
            </a:r>
            <a:r>
              <a:rPr lang="en-US" sz="900" i="1" dirty="0">
                <a:latin typeface="Montserrat" pitchFamily="2" charset="77"/>
                <a:ea typeface="+mn-lt"/>
                <a:cs typeface="+mn-lt"/>
              </a:rPr>
              <a:t> Festivals Info</a:t>
            </a:r>
            <a:r>
              <a:rPr lang="en-US" sz="900" dirty="0">
                <a:latin typeface="Montserrat" pitchFamily="2" charset="77"/>
                <a:ea typeface="+mn-lt"/>
                <a:cs typeface="+mn-lt"/>
              </a:rPr>
              <a:t>. India-</a:t>
            </a:r>
            <a:r>
              <a:rPr lang="en-US" sz="900" dirty="0" err="1">
                <a:latin typeface="Montserrat" pitchFamily="2" charset="77"/>
                <a:ea typeface="+mn-lt"/>
                <a:cs typeface="+mn-lt"/>
              </a:rPr>
              <a:t>tourism.net</a:t>
            </a:r>
            <a:r>
              <a:rPr lang="en-US" sz="900" dirty="0">
                <a:latin typeface="Montserrat" pitchFamily="2" charset="77"/>
                <a:ea typeface="+mn-lt"/>
                <a:cs typeface="+mn-lt"/>
              </a:rPr>
              <a:t>. (2020). Retrieved 18 March 2020, from https://</a:t>
            </a:r>
            <a:r>
              <a:rPr lang="en-US" sz="900" dirty="0" err="1">
                <a:latin typeface="Montserrat" pitchFamily="2" charset="77"/>
                <a:ea typeface="+mn-lt"/>
                <a:cs typeface="+mn-lt"/>
              </a:rPr>
              <a:t>www.india-tourism.net</a:t>
            </a:r>
            <a:r>
              <a:rPr lang="en-US" sz="900" dirty="0">
                <a:latin typeface="Montserrat" pitchFamily="2" charset="77"/>
                <a:ea typeface="+mn-lt"/>
                <a:cs typeface="+mn-lt"/>
              </a:rPr>
              <a:t>/fairs-</a:t>
            </a:r>
            <a:r>
              <a:rPr lang="en-US" sz="900" dirty="0" err="1">
                <a:latin typeface="Montserrat" pitchFamily="2" charset="77"/>
                <a:ea typeface="+mn-lt"/>
                <a:cs typeface="+mn-lt"/>
              </a:rPr>
              <a:t>festivals.htm</a:t>
            </a:r>
            <a:r>
              <a:rPr lang="en-US" sz="900" dirty="0">
                <a:latin typeface="Montserrat" pitchFamily="2" charset="77"/>
                <a:ea typeface="+mn-lt"/>
                <a:cs typeface="+mn-lt"/>
              </a:rPr>
              <a:t>.</a:t>
            </a:r>
            <a:endParaRPr lang="en-US" sz="900" dirty="0">
              <a:solidFill>
                <a:srgbClr val="000000"/>
              </a:solidFill>
              <a:latin typeface="Montserrat" pitchFamily="2" charset="77"/>
              <a:ea typeface="+mn-lt"/>
              <a:cs typeface="+mn-lt"/>
            </a:endParaRPr>
          </a:p>
          <a:p>
            <a:r>
              <a:rPr lang="en-US" sz="900" dirty="0">
                <a:solidFill>
                  <a:srgbClr val="000000"/>
                </a:solidFill>
                <a:latin typeface="Montserrat" pitchFamily="2" charset="77"/>
                <a:ea typeface="+mn-lt"/>
                <a:cs typeface="+mn-lt"/>
              </a:rPr>
              <a:t>The 8 Most Popular Festivals in India. (2020). Retrieved 18 March 2020, from </a:t>
            </a:r>
            <a:r>
              <a:rPr lang="en-US" sz="900" dirty="0">
                <a:solidFill>
                  <a:srgbClr val="000000"/>
                </a:solidFill>
                <a:latin typeface="Montserrat" pitchFamily="2" charset="77"/>
                <a:ea typeface="+mn-lt"/>
                <a:cs typeface="+mn-lt"/>
                <a:hlinkClick r:id="rId5"/>
              </a:rPr>
              <a:t>https://www.tripsavvy.com/most-popular-festivals-in-india-1539299</a:t>
            </a:r>
            <a:endParaRPr lang="en-US" sz="900" dirty="0">
              <a:solidFill>
                <a:srgbClr val="000000"/>
              </a:solidFill>
              <a:latin typeface="Montserrat" pitchFamily="2" charset="77"/>
              <a:ea typeface="+mn-lt"/>
              <a:cs typeface="+mn-lt"/>
            </a:endParaRPr>
          </a:p>
          <a:p>
            <a:r>
              <a:rPr lang="en-US" sz="900" dirty="0">
                <a:solidFill>
                  <a:srgbClr val="000000"/>
                </a:solidFill>
                <a:latin typeface="Montserrat" pitchFamily="2" charset="77"/>
                <a:ea typeface="+mn-lt"/>
                <a:cs typeface="+mn-lt"/>
              </a:rPr>
              <a:t>(2020). Retrieved 18 March 2020, from </a:t>
            </a:r>
            <a:r>
              <a:rPr lang="en-US" sz="900" dirty="0">
                <a:solidFill>
                  <a:srgbClr val="000000"/>
                </a:solidFill>
                <a:latin typeface="Montserrat" pitchFamily="2" charset="77"/>
                <a:ea typeface="+mn-lt"/>
                <a:cs typeface="+mn-lt"/>
                <a:hlinkClick r:id="rId6"/>
              </a:rPr>
              <a:t>https://dairymarkets.org/PubPod/Reference/Library/Craig,Norback&amp;Johnson.1989.pdf</a:t>
            </a:r>
            <a:endParaRPr lang="en-US" sz="900" dirty="0">
              <a:solidFill>
                <a:srgbClr val="000000"/>
              </a:solidFill>
              <a:latin typeface="Montserrat" pitchFamily="2" charset="77"/>
              <a:ea typeface="+mn-lt"/>
              <a:cs typeface="+mn-lt"/>
            </a:endParaRPr>
          </a:p>
          <a:p>
            <a:r>
              <a:rPr lang="en-US" sz="900" dirty="0">
                <a:solidFill>
                  <a:srgbClr val="000000"/>
                </a:solidFill>
                <a:latin typeface="Montserrat" pitchFamily="2" charset="77"/>
                <a:ea typeface="+mn-lt"/>
                <a:cs typeface="+mn-lt"/>
              </a:rPr>
              <a:t>(2020). Retrieved 18 March 2020, from </a:t>
            </a:r>
            <a:r>
              <a:rPr lang="en-US" sz="900" dirty="0">
                <a:solidFill>
                  <a:srgbClr val="000000"/>
                </a:solidFill>
                <a:latin typeface="Montserrat" pitchFamily="2" charset="77"/>
                <a:ea typeface="+mn-lt"/>
                <a:cs typeface="+mn-lt"/>
                <a:hlinkClick r:id="rId7"/>
              </a:rPr>
              <a:t>https://www.researchgate.net/figure/Analysis-on-collection_tbl6_325244282</a:t>
            </a:r>
            <a:endParaRPr lang="en-US" sz="900" dirty="0">
              <a:solidFill>
                <a:srgbClr val="000000"/>
              </a:solidFill>
              <a:latin typeface="Montserrat" pitchFamily="2" charset="77"/>
              <a:cs typeface="Calibri" panose="020F0502020204030204"/>
            </a:endParaRPr>
          </a:p>
          <a:p>
            <a:r>
              <a:rPr lang="en-US" sz="900" dirty="0">
                <a:solidFill>
                  <a:srgbClr val="000000"/>
                </a:solidFill>
                <a:latin typeface="Montserrat" pitchFamily="2" charset="77"/>
                <a:ea typeface="+mn-lt"/>
                <a:cs typeface="+mn-lt"/>
              </a:rPr>
              <a:t>SUPPLY CHAIN OPTIMIZATION AT MADURAI MILK DAIRY Case Solution and Analysis, HBS Case Study Solution &amp; Harvard Case Analysis. (2020). Retrieved 18 March 2020, from </a:t>
            </a:r>
            <a:r>
              <a:rPr lang="en-US" sz="900" dirty="0">
                <a:solidFill>
                  <a:srgbClr val="000000"/>
                </a:solidFill>
                <a:latin typeface="Montserrat" pitchFamily="2" charset="77"/>
                <a:ea typeface="+mn-lt"/>
                <a:cs typeface="+mn-lt"/>
                <a:hlinkClick r:id="rId8"/>
              </a:rPr>
              <a:t>https://caseism.com/supply-chain-optimization-at-madurai-milk-dairy-87540</a:t>
            </a:r>
            <a:endParaRPr lang="en-US" sz="900" dirty="0">
              <a:solidFill>
                <a:srgbClr val="000000"/>
              </a:solidFill>
              <a:latin typeface="Montserrat" pitchFamily="2" charset="77"/>
              <a:cs typeface="Calibri" panose="020F0502020204030204"/>
            </a:endParaRPr>
          </a:p>
          <a:p>
            <a:r>
              <a:rPr lang="en-US" sz="900" dirty="0" err="1">
                <a:latin typeface="Montserrat" pitchFamily="2" charset="77"/>
                <a:ea typeface="+mn-lt"/>
                <a:cs typeface="+mn-lt"/>
              </a:rPr>
              <a:t>Journalofdairyscience.org</a:t>
            </a:r>
            <a:r>
              <a:rPr lang="en-US" sz="900" dirty="0">
                <a:latin typeface="Montserrat" pitchFamily="2" charset="77"/>
                <a:ea typeface="+mn-lt"/>
                <a:cs typeface="+mn-lt"/>
              </a:rPr>
              <a:t>. (2020). Retrieved 18 March 2020, from https://</a:t>
            </a:r>
            <a:r>
              <a:rPr lang="en-US" sz="900" dirty="0" err="1">
                <a:latin typeface="Montserrat" pitchFamily="2" charset="77"/>
                <a:ea typeface="+mn-lt"/>
                <a:cs typeface="+mn-lt"/>
              </a:rPr>
              <a:t>www.journalofdairyscience.org</a:t>
            </a:r>
            <a:r>
              <a:rPr lang="en-US" sz="900" dirty="0">
                <a:latin typeface="Montserrat" pitchFamily="2" charset="77"/>
                <a:ea typeface="+mn-lt"/>
                <a:cs typeface="+mn-lt"/>
              </a:rPr>
              <a:t>/article/S0022-0302(86)80552-5/pdf.</a:t>
            </a:r>
            <a:endParaRPr lang="en-US" sz="900" dirty="0">
              <a:solidFill>
                <a:srgbClr val="000000"/>
              </a:solidFill>
              <a:latin typeface="Montserrat" pitchFamily="2" charset="77"/>
              <a:cs typeface="Calibri" panose="020F0502020204030204"/>
            </a:endParaRPr>
          </a:p>
          <a:p>
            <a:r>
              <a:rPr lang="en-US" sz="900" dirty="0" err="1">
                <a:latin typeface="Montserrat" pitchFamily="2" charset="77"/>
                <a:ea typeface="+mn-lt"/>
                <a:cs typeface="+mn-lt"/>
              </a:rPr>
              <a:t>Scielo.br</a:t>
            </a:r>
            <a:r>
              <a:rPr lang="en-US" sz="900" dirty="0">
                <a:latin typeface="Montserrat" pitchFamily="2" charset="77"/>
                <a:ea typeface="+mn-lt"/>
                <a:cs typeface="+mn-lt"/>
              </a:rPr>
              <a:t>. (2020). Retrieved 18 March 2020, from </a:t>
            </a:r>
            <a:r>
              <a:rPr lang="en-US" sz="900" dirty="0">
                <a:latin typeface="Montserrat" pitchFamily="2" charset="77"/>
                <a:ea typeface="+mn-lt"/>
                <a:cs typeface="+mn-lt"/>
                <a:hlinkClick r:id="rId9"/>
              </a:rPr>
              <a:t>http://www.scielo.br/pdf/sa/v73n1/0103-9016-sa-73-1-0051.pdf</a:t>
            </a:r>
            <a:r>
              <a:rPr lang="en-US" sz="900" dirty="0">
                <a:latin typeface="Montserrat" pitchFamily="2" charset="77"/>
                <a:ea typeface="+mn-lt"/>
                <a:cs typeface="+mn-lt"/>
              </a:rPr>
              <a:t>.</a:t>
            </a:r>
          </a:p>
          <a:p>
            <a:r>
              <a:rPr lang="en-US" sz="900" i="1" dirty="0">
                <a:latin typeface="Montserrat" pitchFamily="2" charset="77"/>
                <a:ea typeface="+mn-lt"/>
                <a:cs typeface="+mn-lt"/>
              </a:rPr>
              <a:t>Procurement | </a:t>
            </a:r>
            <a:r>
              <a:rPr lang="en-US" sz="900" i="1" dirty="0" err="1">
                <a:latin typeface="Montserrat" pitchFamily="2" charset="77"/>
                <a:ea typeface="+mn-lt"/>
                <a:cs typeface="+mn-lt"/>
              </a:rPr>
              <a:t>Aavin</a:t>
            </a:r>
            <a:r>
              <a:rPr lang="en-US" sz="900" i="1" dirty="0">
                <a:latin typeface="Montserrat" pitchFamily="2" charset="77"/>
                <a:ea typeface="+mn-lt"/>
                <a:cs typeface="+mn-lt"/>
              </a:rPr>
              <a:t> Milk | Madurai </a:t>
            </a:r>
            <a:r>
              <a:rPr lang="en-US" sz="900" i="1" dirty="0" err="1">
                <a:latin typeface="Montserrat" pitchFamily="2" charset="77"/>
                <a:ea typeface="+mn-lt"/>
                <a:cs typeface="+mn-lt"/>
              </a:rPr>
              <a:t>aavin</a:t>
            </a:r>
            <a:r>
              <a:rPr lang="en-US" sz="900" i="1" dirty="0">
                <a:latin typeface="Montserrat" pitchFamily="2" charset="77"/>
                <a:ea typeface="+mn-lt"/>
                <a:cs typeface="+mn-lt"/>
              </a:rPr>
              <a:t> milk factory | </a:t>
            </a:r>
            <a:r>
              <a:rPr lang="en-US" sz="900" i="1" dirty="0" err="1">
                <a:latin typeface="Montserrat" pitchFamily="2" charset="77"/>
                <a:ea typeface="+mn-lt"/>
                <a:cs typeface="+mn-lt"/>
              </a:rPr>
              <a:t>Aavin</a:t>
            </a:r>
            <a:r>
              <a:rPr lang="en-US" sz="900" i="1" dirty="0">
                <a:latin typeface="Montserrat" pitchFamily="2" charset="77"/>
                <a:ea typeface="+mn-lt"/>
                <a:cs typeface="+mn-lt"/>
              </a:rPr>
              <a:t> milk </a:t>
            </a:r>
            <a:r>
              <a:rPr lang="en-US" sz="900" i="1" dirty="0" err="1">
                <a:latin typeface="Montserrat" pitchFamily="2" charset="77"/>
                <a:ea typeface="+mn-lt"/>
                <a:cs typeface="+mn-lt"/>
              </a:rPr>
              <a:t>madurai</a:t>
            </a:r>
            <a:r>
              <a:rPr lang="en-US" sz="900" dirty="0">
                <a:latin typeface="Montserrat" pitchFamily="2" charset="77"/>
                <a:ea typeface="+mn-lt"/>
                <a:cs typeface="+mn-lt"/>
              </a:rPr>
              <a:t>. </a:t>
            </a:r>
            <a:r>
              <a:rPr lang="en-US" sz="900" dirty="0" err="1">
                <a:latin typeface="Montserrat" pitchFamily="2" charset="77"/>
                <a:ea typeface="+mn-lt"/>
                <a:cs typeface="+mn-lt"/>
              </a:rPr>
              <a:t>Aavinmadurai.com</a:t>
            </a:r>
            <a:r>
              <a:rPr lang="en-US" sz="900" dirty="0">
                <a:latin typeface="Montserrat" pitchFamily="2" charset="77"/>
                <a:ea typeface="+mn-lt"/>
                <a:cs typeface="+mn-lt"/>
              </a:rPr>
              <a:t>. (2020). Retrieved 18 March 2020, from </a:t>
            </a:r>
            <a:r>
              <a:rPr lang="en-US" sz="900" dirty="0">
                <a:latin typeface="Montserrat" pitchFamily="2" charset="77"/>
                <a:ea typeface="+mn-lt"/>
                <a:cs typeface="+mn-lt"/>
                <a:hlinkClick r:id="rId10"/>
              </a:rPr>
              <a:t>http://www.aavinmadurai.com/procurement</a:t>
            </a:r>
            <a:r>
              <a:rPr lang="en-US" sz="900" dirty="0">
                <a:latin typeface="Montserrat" pitchFamily="2" charset="77"/>
                <a:ea typeface="+mn-lt"/>
                <a:cs typeface="+mn-lt"/>
              </a:rPr>
              <a:t>.</a:t>
            </a:r>
          </a:p>
          <a:p>
            <a:r>
              <a:rPr lang="en-US" sz="900" i="1" dirty="0">
                <a:latin typeface="Montserrat" pitchFamily="2" charset="77"/>
                <a:ea typeface="+mn-lt"/>
                <a:cs typeface="+mn-lt"/>
              </a:rPr>
              <a:t>Mixed-Integer Linear Programming approaches to shelf-life-integrated planning and scheduling in yoghurt production</a:t>
            </a:r>
            <a:r>
              <a:rPr lang="en-US" sz="900" dirty="0">
                <a:latin typeface="Montserrat" pitchFamily="2" charset="77"/>
                <a:ea typeface="+mn-lt"/>
                <a:cs typeface="+mn-lt"/>
              </a:rPr>
              <a:t>. Taylor &amp; Francis. (2020). Retrieved 18 March 2020, from </a:t>
            </a:r>
            <a:r>
              <a:rPr lang="en-US" sz="900" dirty="0">
                <a:latin typeface="Montserrat" pitchFamily="2" charset="77"/>
                <a:ea typeface="+mn-lt"/>
                <a:cs typeface="+mn-lt"/>
                <a:hlinkClick r:id="rId11"/>
              </a:rPr>
              <a:t>https://www.tandfonline.com/doi/abs/10.1080/00207540500161068?src=recsys&amp;journalCode=tprs20</a:t>
            </a:r>
            <a:r>
              <a:rPr lang="en-US" sz="900" dirty="0">
                <a:latin typeface="Montserrat" pitchFamily="2" charset="77"/>
                <a:ea typeface="+mn-lt"/>
                <a:cs typeface="+mn-lt"/>
              </a:rPr>
              <a:t>.</a:t>
            </a:r>
          </a:p>
          <a:p>
            <a:r>
              <a:rPr lang="en-US" sz="900" dirty="0">
                <a:latin typeface="Montserrat" pitchFamily="2" charset="77"/>
                <a:ea typeface="+mn-lt"/>
                <a:cs typeface="+mn-lt"/>
              </a:rPr>
              <a:t>Diva-</a:t>
            </a:r>
            <a:r>
              <a:rPr lang="en-US" sz="900" dirty="0" err="1">
                <a:latin typeface="Montserrat" pitchFamily="2" charset="77"/>
                <a:ea typeface="+mn-lt"/>
                <a:cs typeface="+mn-lt"/>
              </a:rPr>
              <a:t>portal.org</a:t>
            </a:r>
            <a:r>
              <a:rPr lang="en-US" sz="900" dirty="0">
                <a:latin typeface="Montserrat" pitchFamily="2" charset="77"/>
                <a:ea typeface="+mn-lt"/>
                <a:cs typeface="+mn-lt"/>
              </a:rPr>
              <a:t>. (2020). Retrieved 18 March 2020, from </a:t>
            </a:r>
            <a:r>
              <a:rPr lang="en-US" sz="900" dirty="0">
                <a:latin typeface="Montserrat" pitchFamily="2" charset="77"/>
                <a:ea typeface="+mn-lt"/>
                <a:cs typeface="+mn-lt"/>
                <a:hlinkClick r:id="rId12"/>
              </a:rPr>
              <a:t>https://www.diva-portal.org/smash/get/diva2:839174/FULLTEXT01.pdf</a:t>
            </a:r>
            <a:r>
              <a:rPr lang="en-US" sz="900" dirty="0">
                <a:latin typeface="Montserrat" pitchFamily="2" charset="77"/>
                <a:ea typeface="+mn-lt"/>
                <a:cs typeface="+mn-lt"/>
              </a:rPr>
              <a:t>.</a:t>
            </a:r>
          </a:p>
          <a:p>
            <a:r>
              <a:rPr lang="en-US" sz="900" dirty="0">
                <a:solidFill>
                  <a:srgbClr val="000000"/>
                </a:solidFill>
                <a:latin typeface="Montserrat" pitchFamily="2" charset="77"/>
                <a:cs typeface="Calibri" panose="020F0502020204030204"/>
              </a:rPr>
              <a:t>(2015, 06). Supply Chain Optimization at Madurai </a:t>
            </a:r>
            <a:r>
              <a:rPr lang="en-US" sz="900" dirty="0" err="1">
                <a:solidFill>
                  <a:srgbClr val="000000"/>
                </a:solidFill>
                <a:latin typeface="Montserrat" pitchFamily="2" charset="77"/>
                <a:cs typeface="Calibri" panose="020F0502020204030204"/>
              </a:rPr>
              <a:t>Aavin</a:t>
            </a:r>
            <a:r>
              <a:rPr lang="en-US" sz="900" dirty="0">
                <a:solidFill>
                  <a:srgbClr val="000000"/>
                </a:solidFill>
                <a:latin typeface="Montserrat" pitchFamily="2" charset="77"/>
                <a:cs typeface="Calibri" panose="020F0502020204030204"/>
              </a:rPr>
              <a:t> Milk Dairy. </a:t>
            </a:r>
            <a:r>
              <a:rPr lang="en-US" sz="900" dirty="0" err="1">
                <a:solidFill>
                  <a:srgbClr val="000000"/>
                </a:solidFill>
                <a:latin typeface="Montserrat" pitchFamily="2" charset="77"/>
                <a:cs typeface="Calibri" panose="020F0502020204030204"/>
              </a:rPr>
              <a:t>OtherPapers.com</a:t>
            </a:r>
            <a:r>
              <a:rPr lang="en-US" sz="900" dirty="0">
                <a:solidFill>
                  <a:srgbClr val="000000"/>
                </a:solidFill>
                <a:latin typeface="Montserrat" pitchFamily="2" charset="77"/>
                <a:cs typeface="Calibri" panose="020F0502020204030204"/>
              </a:rPr>
              <a:t>. Retrieved 06, 2015, from https://</a:t>
            </a:r>
            <a:r>
              <a:rPr lang="en-US" sz="900" dirty="0" err="1">
                <a:solidFill>
                  <a:srgbClr val="000000"/>
                </a:solidFill>
                <a:latin typeface="Montserrat" pitchFamily="2" charset="77"/>
                <a:cs typeface="Calibri" panose="020F0502020204030204"/>
              </a:rPr>
              <a:t>www.otherpapers.com</a:t>
            </a:r>
            <a:r>
              <a:rPr lang="en-US" sz="900" dirty="0">
                <a:solidFill>
                  <a:srgbClr val="000000"/>
                </a:solidFill>
                <a:latin typeface="Montserrat" pitchFamily="2" charset="77"/>
                <a:cs typeface="Calibri" panose="020F0502020204030204"/>
              </a:rPr>
              <a:t>/essay/Supply-Chain-Optimization-at-Madurai-</a:t>
            </a:r>
            <a:r>
              <a:rPr lang="en-US" sz="900" dirty="0" err="1">
                <a:solidFill>
                  <a:srgbClr val="000000"/>
                </a:solidFill>
                <a:latin typeface="Montserrat" pitchFamily="2" charset="77"/>
                <a:cs typeface="Calibri" panose="020F0502020204030204"/>
              </a:rPr>
              <a:t>Aavin</a:t>
            </a:r>
            <a:r>
              <a:rPr lang="en-US" sz="900" dirty="0">
                <a:solidFill>
                  <a:srgbClr val="000000"/>
                </a:solidFill>
                <a:latin typeface="Montserrat" pitchFamily="2" charset="77"/>
                <a:cs typeface="Calibri" panose="020F0502020204030204"/>
              </a:rPr>
              <a:t>-Milk-Dairy/54266.html</a:t>
            </a:r>
          </a:p>
          <a:p>
            <a:endParaRPr lang="en-US" sz="1000" dirty="0">
              <a:solidFill>
                <a:srgbClr val="000000"/>
              </a:solidFill>
              <a:cs typeface="Calibri" panose="020F0502020204030204"/>
            </a:endParaRPr>
          </a:p>
          <a:p>
            <a:pPr marL="0" indent="0">
              <a:buNone/>
            </a:pPr>
            <a:endParaRPr lang="en-US" sz="1800" dirty="0">
              <a:solidFill>
                <a:schemeClr val="tx1">
                  <a:lumMod val="65000"/>
                  <a:lumOff val="35000"/>
                </a:schemeClr>
              </a:solidFill>
              <a:latin typeface="Montserrat" pitchFamily="2" charset="77"/>
              <a:ea typeface="+mn-lt"/>
              <a:cs typeface="+mn-lt"/>
            </a:endParaRPr>
          </a:p>
          <a:p>
            <a:pPr marL="0" indent="0">
              <a:buNone/>
            </a:pPr>
            <a:endParaRPr lang="en-US" sz="1800" dirty="0">
              <a:solidFill>
                <a:srgbClr val="000000"/>
              </a:solidFill>
              <a:latin typeface="Montserrat" pitchFamily="2" charset="77"/>
              <a:ea typeface="+mn-lt"/>
              <a:cs typeface="+mn-lt"/>
            </a:endParaRPr>
          </a:p>
        </p:txBody>
      </p:sp>
      <p:sp>
        <p:nvSpPr>
          <p:cNvPr id="4" name="Title 1">
            <a:extLst>
              <a:ext uri="{FF2B5EF4-FFF2-40B4-BE49-F238E27FC236}">
                <a16:creationId xmlns:a16="http://schemas.microsoft.com/office/drawing/2014/main" id="{0ACBB84D-B3B0-9A48-B1F8-5C167C8367B1}"/>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References</a:t>
            </a:r>
          </a:p>
        </p:txBody>
      </p:sp>
      <p:pic>
        <p:nvPicPr>
          <p:cNvPr id="5" name="Picture 4">
            <a:extLst>
              <a:ext uri="{FF2B5EF4-FFF2-40B4-BE49-F238E27FC236}">
                <a16:creationId xmlns:a16="http://schemas.microsoft.com/office/drawing/2014/main" id="{AFCF229F-67FB-3645-9907-6A6879C93629}"/>
              </a:ext>
            </a:extLst>
          </p:cNvPr>
          <p:cNvPicPr>
            <a:picLocks noChangeAspect="1"/>
          </p:cNvPicPr>
          <p:nvPr/>
        </p:nvPicPr>
        <p:blipFill>
          <a:blip r:embed="rId13"/>
          <a:stretch>
            <a:fillRect/>
          </a:stretch>
        </p:blipFill>
        <p:spPr>
          <a:xfrm>
            <a:off x="10821739" y="229394"/>
            <a:ext cx="1064121" cy="681037"/>
          </a:xfrm>
          <a:prstGeom prst="rect">
            <a:avLst/>
          </a:prstGeom>
        </p:spPr>
      </p:pic>
    </p:spTree>
    <p:extLst>
      <p:ext uri="{BB962C8B-B14F-4D97-AF65-F5344CB8AC3E}">
        <p14:creationId xmlns:p14="http://schemas.microsoft.com/office/powerpoint/2010/main" val="20429721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8B2DE-EDDA-DE47-A65F-AD576F1D6D2F}"/>
              </a:ext>
            </a:extLst>
          </p:cNvPr>
          <p:cNvSpPr>
            <a:spLocks noGrp="1"/>
          </p:cNvSpPr>
          <p:nvPr>
            <p:ph type="title"/>
          </p:nvPr>
        </p:nvSpPr>
        <p:spPr>
          <a:xfrm>
            <a:off x="838199" y="638993"/>
            <a:ext cx="10515600" cy="1325563"/>
          </a:xfrm>
        </p:spPr>
        <p:txBody>
          <a:bodyPr>
            <a:normAutofit/>
          </a:body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Premium Milk </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Production</a:t>
            </a:r>
          </a:p>
        </p:txBody>
      </p:sp>
      <p:pic>
        <p:nvPicPr>
          <p:cNvPr id="5" name="Picture 4">
            <a:extLst>
              <a:ext uri="{FF2B5EF4-FFF2-40B4-BE49-F238E27FC236}">
                <a16:creationId xmlns:a16="http://schemas.microsoft.com/office/drawing/2014/main" id="{5441F4FC-1C64-4E4E-87CA-BD94D867D72D}"/>
              </a:ext>
            </a:extLst>
          </p:cNvPr>
          <p:cNvPicPr>
            <a:picLocks noChangeAspect="1"/>
          </p:cNvPicPr>
          <p:nvPr/>
        </p:nvPicPr>
        <p:blipFill>
          <a:blip r:embed="rId3"/>
          <a:stretch>
            <a:fillRect/>
          </a:stretch>
        </p:blipFill>
        <p:spPr>
          <a:xfrm>
            <a:off x="10821739" y="229394"/>
            <a:ext cx="1064121" cy="681037"/>
          </a:xfrm>
          <a:prstGeom prst="rect">
            <a:avLst/>
          </a:prstGeom>
        </p:spPr>
      </p:pic>
      <p:sp>
        <p:nvSpPr>
          <p:cNvPr id="8" name="TextBox 7">
            <a:extLst>
              <a:ext uri="{FF2B5EF4-FFF2-40B4-BE49-F238E27FC236}">
                <a16:creationId xmlns:a16="http://schemas.microsoft.com/office/drawing/2014/main" id="{C8CB0D48-22C3-2A47-9567-1F778C9E6225}"/>
              </a:ext>
            </a:extLst>
          </p:cNvPr>
          <p:cNvSpPr txBox="1"/>
          <p:nvPr/>
        </p:nvSpPr>
        <p:spPr>
          <a:xfrm>
            <a:off x="777249" y="1981425"/>
            <a:ext cx="3148131" cy="307777"/>
          </a:xfrm>
          <a:prstGeom prst="rect">
            <a:avLst/>
          </a:prstGeom>
          <a:noFill/>
        </p:spPr>
        <p:txBody>
          <a:bodyPr wrap="square" rtlCol="0">
            <a:spAutoFit/>
          </a:bodyPr>
          <a:lstStyle/>
          <a:p>
            <a:pPr algn="ctr"/>
            <a:r>
              <a:rPr lang="en-US" sz="1400" dirty="0">
                <a:solidFill>
                  <a:schemeClr val="tx1">
                    <a:lumMod val="65000"/>
                    <a:lumOff val="35000"/>
                  </a:schemeClr>
                </a:solidFill>
                <a:latin typeface="Montserrat" pitchFamily="2" charset="77"/>
              </a:rPr>
              <a:t>Raw milk from farmers </a:t>
            </a:r>
          </a:p>
        </p:txBody>
      </p:sp>
      <p:sp>
        <p:nvSpPr>
          <p:cNvPr id="9" name="TextBox 8">
            <a:extLst>
              <a:ext uri="{FF2B5EF4-FFF2-40B4-BE49-F238E27FC236}">
                <a16:creationId xmlns:a16="http://schemas.microsoft.com/office/drawing/2014/main" id="{03BD9EEA-1048-AC40-BDDA-40C67BDC87FC}"/>
              </a:ext>
            </a:extLst>
          </p:cNvPr>
          <p:cNvSpPr txBox="1"/>
          <p:nvPr/>
        </p:nvSpPr>
        <p:spPr>
          <a:xfrm>
            <a:off x="4237511" y="1981337"/>
            <a:ext cx="3716976" cy="307777"/>
          </a:xfrm>
          <a:prstGeom prst="rect">
            <a:avLst/>
          </a:prstGeom>
          <a:noFill/>
        </p:spPr>
        <p:txBody>
          <a:bodyPr wrap="square" rtlCol="0">
            <a:spAutoFit/>
          </a:bodyPr>
          <a:lstStyle/>
          <a:p>
            <a:pPr algn="ctr"/>
            <a:r>
              <a:rPr lang="en-US" sz="1400" dirty="0">
                <a:solidFill>
                  <a:schemeClr val="tx1">
                    <a:lumMod val="65000"/>
                    <a:lumOff val="35000"/>
                  </a:schemeClr>
                </a:solidFill>
                <a:latin typeface="Montserrat" pitchFamily="2" charset="77"/>
              </a:rPr>
              <a:t>Recombination using SMP and Butter </a:t>
            </a:r>
          </a:p>
        </p:txBody>
      </p:sp>
      <p:sp>
        <p:nvSpPr>
          <p:cNvPr id="10" name="TextBox 9">
            <a:extLst>
              <a:ext uri="{FF2B5EF4-FFF2-40B4-BE49-F238E27FC236}">
                <a16:creationId xmlns:a16="http://schemas.microsoft.com/office/drawing/2014/main" id="{8F91CE2D-32E8-4247-86F2-6DF8DA126484}"/>
              </a:ext>
            </a:extLst>
          </p:cNvPr>
          <p:cNvSpPr txBox="1"/>
          <p:nvPr/>
        </p:nvSpPr>
        <p:spPr>
          <a:xfrm>
            <a:off x="8025554" y="1979500"/>
            <a:ext cx="3616624" cy="318568"/>
          </a:xfrm>
          <a:prstGeom prst="rect">
            <a:avLst/>
          </a:prstGeom>
          <a:noFill/>
        </p:spPr>
        <p:txBody>
          <a:bodyPr wrap="square" rtlCol="0">
            <a:spAutoFit/>
          </a:bodyPr>
          <a:lstStyle/>
          <a:p>
            <a:pPr algn="ctr"/>
            <a:r>
              <a:rPr lang="en-US" sz="1400" dirty="0">
                <a:solidFill>
                  <a:schemeClr val="tx1">
                    <a:lumMod val="65000"/>
                    <a:lumOff val="35000"/>
                  </a:schemeClr>
                </a:solidFill>
                <a:latin typeface="Montserrat" pitchFamily="2" charset="77"/>
              </a:rPr>
              <a:t>Raw milk from other dairies</a:t>
            </a:r>
          </a:p>
        </p:txBody>
      </p:sp>
      <p:sp>
        <p:nvSpPr>
          <p:cNvPr id="11" name="Rectangle 10">
            <a:extLst>
              <a:ext uri="{FF2B5EF4-FFF2-40B4-BE49-F238E27FC236}">
                <a16:creationId xmlns:a16="http://schemas.microsoft.com/office/drawing/2014/main" id="{D7EDA31B-1B01-D241-A496-6A7BBBA394BB}"/>
              </a:ext>
            </a:extLst>
          </p:cNvPr>
          <p:cNvSpPr/>
          <p:nvPr/>
        </p:nvSpPr>
        <p:spPr>
          <a:xfrm>
            <a:off x="1264723" y="2550440"/>
            <a:ext cx="21731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Raw milk</a:t>
            </a:r>
          </a:p>
        </p:txBody>
      </p:sp>
      <p:sp>
        <p:nvSpPr>
          <p:cNvPr id="12" name="Rectangle 11">
            <a:extLst>
              <a:ext uri="{FF2B5EF4-FFF2-40B4-BE49-F238E27FC236}">
                <a16:creationId xmlns:a16="http://schemas.microsoft.com/office/drawing/2014/main" id="{7784D119-0D77-3746-BFE1-AA5739041C3E}"/>
              </a:ext>
            </a:extLst>
          </p:cNvPr>
          <p:cNvSpPr/>
          <p:nvPr/>
        </p:nvSpPr>
        <p:spPr>
          <a:xfrm>
            <a:off x="5009408" y="4422215"/>
            <a:ext cx="21731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Processing</a:t>
            </a:r>
          </a:p>
        </p:txBody>
      </p:sp>
      <p:sp>
        <p:nvSpPr>
          <p:cNvPr id="13" name="Rectangle 12">
            <a:extLst>
              <a:ext uri="{FF2B5EF4-FFF2-40B4-BE49-F238E27FC236}">
                <a16:creationId xmlns:a16="http://schemas.microsoft.com/office/drawing/2014/main" id="{43DFD964-2C68-B041-B0A8-D8AD9AE3F270}"/>
              </a:ext>
            </a:extLst>
          </p:cNvPr>
          <p:cNvSpPr/>
          <p:nvPr/>
        </p:nvSpPr>
        <p:spPr>
          <a:xfrm>
            <a:off x="1264723" y="3799938"/>
            <a:ext cx="21731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Premium milk</a:t>
            </a:r>
          </a:p>
        </p:txBody>
      </p:sp>
      <p:sp>
        <p:nvSpPr>
          <p:cNvPr id="14" name="Rectangle 13">
            <a:extLst>
              <a:ext uri="{FF2B5EF4-FFF2-40B4-BE49-F238E27FC236}">
                <a16:creationId xmlns:a16="http://schemas.microsoft.com/office/drawing/2014/main" id="{1DB52499-4A47-BB40-B4B3-09F9CDD5A7E8}"/>
              </a:ext>
            </a:extLst>
          </p:cNvPr>
          <p:cNvSpPr/>
          <p:nvPr/>
        </p:nvSpPr>
        <p:spPr>
          <a:xfrm>
            <a:off x="4819403" y="3172714"/>
            <a:ext cx="11063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SMP</a:t>
            </a:r>
          </a:p>
        </p:txBody>
      </p:sp>
      <p:sp>
        <p:nvSpPr>
          <p:cNvPr id="15" name="Rectangle 14">
            <a:extLst>
              <a:ext uri="{FF2B5EF4-FFF2-40B4-BE49-F238E27FC236}">
                <a16:creationId xmlns:a16="http://schemas.microsoft.com/office/drawing/2014/main" id="{4C05BEFB-3D9E-9F49-B509-B2D256E6EBDB}"/>
              </a:ext>
            </a:extLst>
          </p:cNvPr>
          <p:cNvSpPr/>
          <p:nvPr/>
        </p:nvSpPr>
        <p:spPr>
          <a:xfrm>
            <a:off x="6266214" y="3172714"/>
            <a:ext cx="11063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Butter</a:t>
            </a:r>
          </a:p>
        </p:txBody>
      </p:sp>
      <p:sp>
        <p:nvSpPr>
          <p:cNvPr id="16" name="Rectangle 15">
            <a:extLst>
              <a:ext uri="{FF2B5EF4-FFF2-40B4-BE49-F238E27FC236}">
                <a16:creationId xmlns:a16="http://schemas.microsoft.com/office/drawing/2014/main" id="{8E0EC9B8-4346-214C-A91F-BFCFFA2FC421}"/>
              </a:ext>
            </a:extLst>
          </p:cNvPr>
          <p:cNvSpPr/>
          <p:nvPr/>
        </p:nvSpPr>
        <p:spPr>
          <a:xfrm>
            <a:off x="6384967" y="2550437"/>
            <a:ext cx="1781299"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Outside sources</a:t>
            </a:r>
          </a:p>
        </p:txBody>
      </p:sp>
      <p:sp>
        <p:nvSpPr>
          <p:cNvPr id="17" name="Rectangle 16">
            <a:extLst>
              <a:ext uri="{FF2B5EF4-FFF2-40B4-BE49-F238E27FC236}">
                <a16:creationId xmlns:a16="http://schemas.microsoft.com/office/drawing/2014/main" id="{9A80BF3E-84A7-B643-B9D0-8CD55F523BD9}"/>
              </a:ext>
            </a:extLst>
          </p:cNvPr>
          <p:cNvSpPr/>
          <p:nvPr/>
        </p:nvSpPr>
        <p:spPr>
          <a:xfrm>
            <a:off x="4025736" y="2550437"/>
            <a:ext cx="1781299"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Raw milk</a:t>
            </a:r>
          </a:p>
        </p:txBody>
      </p:sp>
      <p:sp>
        <p:nvSpPr>
          <p:cNvPr id="18" name="Rectangle 17">
            <a:extLst>
              <a:ext uri="{FF2B5EF4-FFF2-40B4-BE49-F238E27FC236}">
                <a16:creationId xmlns:a16="http://schemas.microsoft.com/office/drawing/2014/main" id="{EA3FD8D5-4FA5-D144-9B25-87526C56F338}"/>
              </a:ext>
            </a:extLst>
          </p:cNvPr>
          <p:cNvSpPr/>
          <p:nvPr/>
        </p:nvSpPr>
        <p:spPr>
          <a:xfrm>
            <a:off x="5009408" y="3799938"/>
            <a:ext cx="21731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Recombination</a:t>
            </a:r>
          </a:p>
        </p:txBody>
      </p:sp>
      <p:sp>
        <p:nvSpPr>
          <p:cNvPr id="19" name="Rectangle 18">
            <a:extLst>
              <a:ext uri="{FF2B5EF4-FFF2-40B4-BE49-F238E27FC236}">
                <a16:creationId xmlns:a16="http://schemas.microsoft.com/office/drawing/2014/main" id="{3EF2B51E-3827-904C-85E3-0F43786FFFBA}"/>
              </a:ext>
            </a:extLst>
          </p:cNvPr>
          <p:cNvSpPr/>
          <p:nvPr/>
        </p:nvSpPr>
        <p:spPr>
          <a:xfrm>
            <a:off x="5009408" y="5044492"/>
            <a:ext cx="21731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Premium milk</a:t>
            </a:r>
          </a:p>
        </p:txBody>
      </p:sp>
      <p:sp>
        <p:nvSpPr>
          <p:cNvPr id="20" name="Rectangle 19">
            <a:extLst>
              <a:ext uri="{FF2B5EF4-FFF2-40B4-BE49-F238E27FC236}">
                <a16:creationId xmlns:a16="http://schemas.microsoft.com/office/drawing/2014/main" id="{46FE10CB-0085-7C4E-BBB1-73A1C010527B}"/>
              </a:ext>
            </a:extLst>
          </p:cNvPr>
          <p:cNvSpPr/>
          <p:nvPr/>
        </p:nvSpPr>
        <p:spPr>
          <a:xfrm>
            <a:off x="8719458" y="2550436"/>
            <a:ext cx="21731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Raw milk</a:t>
            </a:r>
          </a:p>
        </p:txBody>
      </p:sp>
      <p:sp>
        <p:nvSpPr>
          <p:cNvPr id="21" name="Rectangle 20">
            <a:extLst>
              <a:ext uri="{FF2B5EF4-FFF2-40B4-BE49-F238E27FC236}">
                <a16:creationId xmlns:a16="http://schemas.microsoft.com/office/drawing/2014/main" id="{10524915-AAF5-564C-988F-B155F4A6BF7F}"/>
              </a:ext>
            </a:extLst>
          </p:cNvPr>
          <p:cNvSpPr/>
          <p:nvPr/>
        </p:nvSpPr>
        <p:spPr>
          <a:xfrm>
            <a:off x="8719458" y="3172714"/>
            <a:ext cx="21731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Processing</a:t>
            </a:r>
          </a:p>
        </p:txBody>
      </p:sp>
      <p:sp>
        <p:nvSpPr>
          <p:cNvPr id="22" name="Rectangle 21">
            <a:extLst>
              <a:ext uri="{FF2B5EF4-FFF2-40B4-BE49-F238E27FC236}">
                <a16:creationId xmlns:a16="http://schemas.microsoft.com/office/drawing/2014/main" id="{8CE0FA6A-7DE6-5A41-A914-941140E34131}"/>
              </a:ext>
            </a:extLst>
          </p:cNvPr>
          <p:cNvSpPr/>
          <p:nvPr/>
        </p:nvSpPr>
        <p:spPr>
          <a:xfrm>
            <a:off x="8719458" y="3799937"/>
            <a:ext cx="21731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Premium milk</a:t>
            </a:r>
          </a:p>
        </p:txBody>
      </p:sp>
      <p:sp>
        <p:nvSpPr>
          <p:cNvPr id="23" name="Rectangle 22">
            <a:extLst>
              <a:ext uri="{FF2B5EF4-FFF2-40B4-BE49-F238E27FC236}">
                <a16:creationId xmlns:a16="http://schemas.microsoft.com/office/drawing/2014/main" id="{95654DF8-9120-9F4D-8E03-271541F8D7AB}"/>
              </a:ext>
            </a:extLst>
          </p:cNvPr>
          <p:cNvSpPr/>
          <p:nvPr/>
        </p:nvSpPr>
        <p:spPr>
          <a:xfrm>
            <a:off x="1264723" y="3172713"/>
            <a:ext cx="2173184" cy="320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Montserrat" pitchFamily="2" charset="77"/>
              </a:rPr>
              <a:t>Processing</a:t>
            </a:r>
          </a:p>
        </p:txBody>
      </p:sp>
      <p:cxnSp>
        <p:nvCxnSpPr>
          <p:cNvPr id="24" name="Straight Arrow Connector 23">
            <a:extLst>
              <a:ext uri="{FF2B5EF4-FFF2-40B4-BE49-F238E27FC236}">
                <a16:creationId xmlns:a16="http://schemas.microsoft.com/office/drawing/2014/main" id="{106A2DC7-B3A2-AF4B-8DE9-2DC6D3ECC66A}"/>
              </a:ext>
            </a:extLst>
          </p:cNvPr>
          <p:cNvCxnSpPr>
            <a:stCxn id="14" idx="2"/>
            <a:endCxn id="18" idx="0"/>
          </p:cNvCxnSpPr>
          <p:nvPr/>
        </p:nvCxnSpPr>
        <p:spPr>
          <a:xfrm>
            <a:off x="5372595" y="3493347"/>
            <a:ext cx="723405" cy="306591"/>
          </a:xfrm>
          <a:prstGeom prst="straightConnector1">
            <a:avLst/>
          </a:prstGeom>
          <a:ln>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FB7F2746-A88B-CA41-AB56-004729C9FC16}"/>
              </a:ext>
            </a:extLst>
          </p:cNvPr>
          <p:cNvCxnSpPr>
            <a:stCxn id="15" idx="2"/>
            <a:endCxn id="18" idx="0"/>
          </p:cNvCxnSpPr>
          <p:nvPr/>
        </p:nvCxnSpPr>
        <p:spPr>
          <a:xfrm flipH="1">
            <a:off x="6096000" y="3493347"/>
            <a:ext cx="723406" cy="306591"/>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C6544F04-B472-784A-8F47-AE33E799223E}"/>
              </a:ext>
            </a:extLst>
          </p:cNvPr>
          <p:cNvCxnSpPr>
            <a:stCxn id="17" idx="2"/>
            <a:endCxn id="14" idx="0"/>
          </p:cNvCxnSpPr>
          <p:nvPr/>
        </p:nvCxnSpPr>
        <p:spPr>
          <a:xfrm>
            <a:off x="4916386" y="2871070"/>
            <a:ext cx="456209" cy="301644"/>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CD681AF-5217-FC44-B6C7-287FE63E48EA}"/>
              </a:ext>
            </a:extLst>
          </p:cNvPr>
          <p:cNvCxnSpPr>
            <a:stCxn id="17" idx="2"/>
            <a:endCxn id="15" idx="0"/>
          </p:cNvCxnSpPr>
          <p:nvPr/>
        </p:nvCxnSpPr>
        <p:spPr>
          <a:xfrm>
            <a:off x="4916386" y="2871070"/>
            <a:ext cx="1903020" cy="301644"/>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E38A6D1-54F0-174F-A832-21A92609A5C0}"/>
              </a:ext>
            </a:extLst>
          </p:cNvPr>
          <p:cNvCxnSpPr>
            <a:stCxn id="16" idx="2"/>
            <a:endCxn id="15" idx="0"/>
          </p:cNvCxnSpPr>
          <p:nvPr/>
        </p:nvCxnSpPr>
        <p:spPr>
          <a:xfrm flipH="1">
            <a:off x="6819406" y="2871070"/>
            <a:ext cx="456211" cy="301644"/>
          </a:xfrm>
          <a:prstGeom prst="straightConnector1">
            <a:avLst/>
          </a:prstGeom>
          <a:ln>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00DEF6D7-20B7-8D44-A8DE-7AE6CEF2D5EE}"/>
              </a:ext>
            </a:extLst>
          </p:cNvPr>
          <p:cNvCxnSpPr>
            <a:stCxn id="11" idx="2"/>
            <a:endCxn id="23" idx="0"/>
          </p:cNvCxnSpPr>
          <p:nvPr/>
        </p:nvCxnSpPr>
        <p:spPr>
          <a:xfrm>
            <a:off x="2351315" y="2871073"/>
            <a:ext cx="0" cy="301640"/>
          </a:xfrm>
          <a:prstGeom prst="straightConnector1">
            <a:avLst/>
          </a:prstGeom>
          <a:ln>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1AD3C58A-E651-B445-8F77-52DF9012D2DD}"/>
              </a:ext>
            </a:extLst>
          </p:cNvPr>
          <p:cNvCxnSpPr/>
          <p:nvPr/>
        </p:nvCxnSpPr>
        <p:spPr>
          <a:xfrm>
            <a:off x="2357274" y="3498297"/>
            <a:ext cx="0" cy="301640"/>
          </a:xfrm>
          <a:prstGeom prst="straightConnector1">
            <a:avLst/>
          </a:prstGeom>
          <a:ln>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44AAAE90-8D06-6946-BD26-1AC68FA0ADFA}"/>
              </a:ext>
            </a:extLst>
          </p:cNvPr>
          <p:cNvCxnSpPr/>
          <p:nvPr/>
        </p:nvCxnSpPr>
        <p:spPr>
          <a:xfrm>
            <a:off x="6102417" y="4120575"/>
            <a:ext cx="0" cy="301640"/>
          </a:xfrm>
          <a:prstGeom prst="straightConnector1">
            <a:avLst/>
          </a:prstGeom>
          <a:ln>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6451BA89-9C80-5D42-AC7A-79DA2CB491F7}"/>
              </a:ext>
            </a:extLst>
          </p:cNvPr>
          <p:cNvCxnSpPr/>
          <p:nvPr/>
        </p:nvCxnSpPr>
        <p:spPr>
          <a:xfrm>
            <a:off x="6096000" y="4742848"/>
            <a:ext cx="0" cy="301640"/>
          </a:xfrm>
          <a:prstGeom prst="straightConnector1">
            <a:avLst/>
          </a:prstGeom>
          <a:ln>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F01AADA3-4645-DC46-AD3E-F56B842DBE95}"/>
              </a:ext>
            </a:extLst>
          </p:cNvPr>
          <p:cNvCxnSpPr/>
          <p:nvPr/>
        </p:nvCxnSpPr>
        <p:spPr>
          <a:xfrm>
            <a:off x="9804446" y="2871069"/>
            <a:ext cx="0" cy="301640"/>
          </a:xfrm>
          <a:prstGeom prst="straightConnector1">
            <a:avLst/>
          </a:prstGeom>
          <a:ln>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A3A3D06E-4399-C046-9ECA-CA86EAD392DA}"/>
              </a:ext>
            </a:extLst>
          </p:cNvPr>
          <p:cNvCxnSpPr/>
          <p:nvPr/>
        </p:nvCxnSpPr>
        <p:spPr>
          <a:xfrm>
            <a:off x="9798029" y="3498297"/>
            <a:ext cx="0" cy="301640"/>
          </a:xfrm>
          <a:prstGeom prst="straightConnector1">
            <a:avLst/>
          </a:prstGeom>
          <a:ln>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1FD65910-347F-D14B-A189-DA0F80DDEAD3}"/>
              </a:ext>
            </a:extLst>
          </p:cNvPr>
          <p:cNvCxnSpPr/>
          <p:nvPr/>
        </p:nvCxnSpPr>
        <p:spPr>
          <a:xfrm flipH="1">
            <a:off x="5382492" y="2867685"/>
            <a:ext cx="1903022" cy="301644"/>
          </a:xfrm>
          <a:prstGeom prst="straightConnector1">
            <a:avLst/>
          </a:prstGeom>
          <a:ln>
            <a:solidFill>
              <a:schemeClr val="accent1"/>
            </a:solidFill>
            <a:tailEnd type="triangle"/>
          </a:ln>
        </p:spPr>
        <p:style>
          <a:lnRef idx="1">
            <a:schemeClr val="dk1"/>
          </a:lnRef>
          <a:fillRef idx="0">
            <a:schemeClr val="dk1"/>
          </a:fillRef>
          <a:effectRef idx="0">
            <a:schemeClr val="dk1"/>
          </a:effectRef>
          <a:fontRef idx="minor">
            <a:schemeClr val="tx1"/>
          </a:fontRef>
        </p:style>
      </p:cxnSp>
      <p:sp>
        <p:nvSpPr>
          <p:cNvPr id="36" name="TextBox 35">
            <a:extLst>
              <a:ext uri="{FF2B5EF4-FFF2-40B4-BE49-F238E27FC236}">
                <a16:creationId xmlns:a16="http://schemas.microsoft.com/office/drawing/2014/main" id="{FCBC48CE-CACC-FE43-B607-DBCCBBF11370}"/>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4"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3125344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8B2DE-EDDA-DE47-A65F-AD576F1D6D2F}"/>
              </a:ext>
            </a:extLst>
          </p:cNvPr>
          <p:cNvSpPr>
            <a:spLocks noGrp="1"/>
          </p:cNvSpPr>
          <p:nvPr>
            <p:ph type="title"/>
          </p:nvPr>
        </p:nvSpPr>
        <p:spPr>
          <a:xfrm>
            <a:off x="838199" y="638993"/>
            <a:ext cx="10515600" cy="1325563"/>
          </a:xfrm>
        </p:spPr>
        <p:txBody>
          <a:bodyPr>
            <a:normAutofit/>
          </a:body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Business </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Problem</a:t>
            </a:r>
          </a:p>
        </p:txBody>
      </p:sp>
      <p:pic>
        <p:nvPicPr>
          <p:cNvPr id="5" name="Picture 4">
            <a:extLst>
              <a:ext uri="{FF2B5EF4-FFF2-40B4-BE49-F238E27FC236}">
                <a16:creationId xmlns:a16="http://schemas.microsoft.com/office/drawing/2014/main" id="{5441F4FC-1C64-4E4E-87CA-BD94D867D72D}"/>
              </a:ext>
            </a:extLst>
          </p:cNvPr>
          <p:cNvPicPr>
            <a:picLocks noChangeAspect="1"/>
          </p:cNvPicPr>
          <p:nvPr/>
        </p:nvPicPr>
        <p:blipFill>
          <a:blip r:embed="rId3"/>
          <a:stretch>
            <a:fillRect/>
          </a:stretch>
        </p:blipFill>
        <p:spPr>
          <a:xfrm>
            <a:off x="10821739" y="229394"/>
            <a:ext cx="1064121" cy="681037"/>
          </a:xfrm>
          <a:prstGeom prst="rect">
            <a:avLst/>
          </a:prstGeom>
        </p:spPr>
      </p:pic>
      <p:sp>
        <p:nvSpPr>
          <p:cNvPr id="40" name="Rounded Rectangle 39">
            <a:extLst>
              <a:ext uri="{FF2B5EF4-FFF2-40B4-BE49-F238E27FC236}">
                <a16:creationId xmlns:a16="http://schemas.microsoft.com/office/drawing/2014/main" id="{3DE874E3-F9AC-3947-9F48-65DEB7B63B5B}"/>
              </a:ext>
            </a:extLst>
          </p:cNvPr>
          <p:cNvSpPr/>
          <p:nvPr/>
        </p:nvSpPr>
        <p:spPr>
          <a:xfrm>
            <a:off x="7888795" y="2274575"/>
            <a:ext cx="2932944" cy="57552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65000"/>
                    <a:lumOff val="35000"/>
                  </a:schemeClr>
                </a:solidFill>
                <a:latin typeface="Montserrat" pitchFamily="2" charset="77"/>
              </a:rPr>
              <a:t>Seasonal demand</a:t>
            </a:r>
          </a:p>
        </p:txBody>
      </p:sp>
      <p:sp>
        <p:nvSpPr>
          <p:cNvPr id="41" name="Rounded Rectangle 40">
            <a:extLst>
              <a:ext uri="{FF2B5EF4-FFF2-40B4-BE49-F238E27FC236}">
                <a16:creationId xmlns:a16="http://schemas.microsoft.com/office/drawing/2014/main" id="{AE953F46-D9CB-6044-9ED5-5409161AE6E8}"/>
              </a:ext>
            </a:extLst>
          </p:cNvPr>
          <p:cNvSpPr/>
          <p:nvPr/>
        </p:nvSpPr>
        <p:spPr>
          <a:xfrm>
            <a:off x="7888795" y="3410121"/>
            <a:ext cx="2932944" cy="57552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65000"/>
                    <a:lumOff val="35000"/>
                  </a:schemeClr>
                </a:solidFill>
                <a:latin typeface="Montserrat" pitchFamily="2" charset="77"/>
              </a:rPr>
              <a:t>Fierce competition</a:t>
            </a:r>
          </a:p>
        </p:txBody>
      </p:sp>
      <p:sp>
        <p:nvSpPr>
          <p:cNvPr id="42" name="Rounded Rectangle 41">
            <a:extLst>
              <a:ext uri="{FF2B5EF4-FFF2-40B4-BE49-F238E27FC236}">
                <a16:creationId xmlns:a16="http://schemas.microsoft.com/office/drawing/2014/main" id="{441953D1-5B97-4649-B46A-0D4261B1BD4C}"/>
              </a:ext>
            </a:extLst>
          </p:cNvPr>
          <p:cNvSpPr/>
          <p:nvPr/>
        </p:nvSpPr>
        <p:spPr>
          <a:xfrm>
            <a:off x="7888795" y="4545667"/>
            <a:ext cx="2932944" cy="57552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65000"/>
                    <a:lumOff val="35000"/>
                  </a:schemeClr>
                </a:solidFill>
                <a:latin typeface="Montserrat" pitchFamily="2" charset="77"/>
              </a:rPr>
              <a:t>Rising costs</a:t>
            </a:r>
          </a:p>
        </p:txBody>
      </p:sp>
      <p:graphicFrame>
        <p:nvGraphicFramePr>
          <p:cNvPr id="11" name="Chart 10">
            <a:extLst>
              <a:ext uri="{FF2B5EF4-FFF2-40B4-BE49-F238E27FC236}">
                <a16:creationId xmlns:a16="http://schemas.microsoft.com/office/drawing/2014/main" id="{6FBB5046-936E-1B44-9080-8064B99CDC5D}"/>
              </a:ext>
            </a:extLst>
          </p:cNvPr>
          <p:cNvGraphicFramePr>
            <a:graphicFrameLocks/>
          </p:cNvGraphicFramePr>
          <p:nvPr>
            <p:extLst>
              <p:ext uri="{D42A27DB-BD31-4B8C-83A1-F6EECF244321}">
                <p14:modId xmlns:p14="http://schemas.microsoft.com/office/powerpoint/2010/main" val="1676894111"/>
              </p:ext>
            </p:extLst>
          </p:nvPr>
        </p:nvGraphicFramePr>
        <p:xfrm>
          <a:off x="924425" y="1860889"/>
          <a:ext cx="6186238" cy="3711744"/>
        </p:xfrm>
        <a:graphic>
          <a:graphicData uri="http://schemas.openxmlformats.org/drawingml/2006/chart">
            <c:chart xmlns:c="http://schemas.openxmlformats.org/drawingml/2006/chart" xmlns:r="http://schemas.openxmlformats.org/officeDocument/2006/relationships" r:id="rId4"/>
          </a:graphicData>
        </a:graphic>
      </p:graphicFrame>
      <p:sp>
        <p:nvSpPr>
          <p:cNvPr id="12" name="TextBox 11">
            <a:extLst>
              <a:ext uri="{FF2B5EF4-FFF2-40B4-BE49-F238E27FC236}">
                <a16:creationId xmlns:a16="http://schemas.microsoft.com/office/drawing/2014/main" id="{53787F59-3AC9-9A48-9EB8-BD83335CA955}"/>
              </a:ext>
            </a:extLst>
          </p:cNvPr>
          <p:cNvSpPr txBox="1"/>
          <p:nvPr/>
        </p:nvSpPr>
        <p:spPr>
          <a:xfrm>
            <a:off x="4114800" y="3801979"/>
            <a:ext cx="2839452" cy="307777"/>
          </a:xfrm>
          <a:prstGeom prst="rect">
            <a:avLst/>
          </a:prstGeom>
          <a:noFill/>
          <a:ln>
            <a:solidFill>
              <a:srgbClr val="FF0000"/>
            </a:solidFill>
          </a:ln>
        </p:spPr>
        <p:txBody>
          <a:bodyPr wrap="square" rtlCol="0">
            <a:spAutoFit/>
          </a:bodyPr>
          <a:lstStyle/>
          <a:p>
            <a:pPr algn="ctr"/>
            <a:r>
              <a:rPr lang="en-US" sz="1400" b="1" dirty="0">
                <a:solidFill>
                  <a:schemeClr val="tx1">
                    <a:lumMod val="65000"/>
                    <a:lumOff val="35000"/>
                  </a:schemeClr>
                </a:solidFill>
                <a:latin typeface="Montserrat" pitchFamily="2" charset="77"/>
              </a:rPr>
              <a:t>Demand-supply gap:  30%</a:t>
            </a:r>
          </a:p>
        </p:txBody>
      </p:sp>
      <p:sp>
        <p:nvSpPr>
          <p:cNvPr id="13" name="TextBox 12">
            <a:extLst>
              <a:ext uri="{FF2B5EF4-FFF2-40B4-BE49-F238E27FC236}">
                <a16:creationId xmlns:a16="http://schemas.microsoft.com/office/drawing/2014/main" id="{51FA7DC0-6200-F341-986E-686B16B5426F}"/>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5"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16623873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8B2DE-EDDA-DE47-A65F-AD576F1D6D2F}"/>
              </a:ext>
            </a:extLst>
          </p:cNvPr>
          <p:cNvSpPr>
            <a:spLocks noGrp="1"/>
          </p:cNvSpPr>
          <p:nvPr>
            <p:ph type="title"/>
          </p:nvPr>
        </p:nvSpPr>
        <p:spPr>
          <a:xfrm>
            <a:off x="838199" y="638993"/>
            <a:ext cx="10515600" cy="1325563"/>
          </a:xfrm>
        </p:spPr>
        <p:txBody>
          <a:bodyPr>
            <a:normAutofit/>
          </a:body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Business </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Objective</a:t>
            </a:r>
          </a:p>
        </p:txBody>
      </p:sp>
      <p:pic>
        <p:nvPicPr>
          <p:cNvPr id="5" name="Picture 4">
            <a:extLst>
              <a:ext uri="{FF2B5EF4-FFF2-40B4-BE49-F238E27FC236}">
                <a16:creationId xmlns:a16="http://schemas.microsoft.com/office/drawing/2014/main" id="{5441F4FC-1C64-4E4E-87CA-BD94D867D72D}"/>
              </a:ext>
            </a:extLst>
          </p:cNvPr>
          <p:cNvPicPr>
            <a:picLocks noChangeAspect="1"/>
          </p:cNvPicPr>
          <p:nvPr/>
        </p:nvPicPr>
        <p:blipFill>
          <a:blip r:embed="rId3"/>
          <a:stretch>
            <a:fillRect/>
          </a:stretch>
        </p:blipFill>
        <p:spPr>
          <a:xfrm>
            <a:off x="10821739" y="229394"/>
            <a:ext cx="1064121" cy="681037"/>
          </a:xfrm>
          <a:prstGeom prst="rect">
            <a:avLst/>
          </a:prstGeom>
        </p:spPr>
      </p:pic>
      <p:sp>
        <p:nvSpPr>
          <p:cNvPr id="6" name="Rounded Rectangle 5">
            <a:extLst>
              <a:ext uri="{FF2B5EF4-FFF2-40B4-BE49-F238E27FC236}">
                <a16:creationId xmlns:a16="http://schemas.microsoft.com/office/drawing/2014/main" id="{E0CAD283-A531-0140-BEBF-F5D543533DB1}"/>
              </a:ext>
            </a:extLst>
          </p:cNvPr>
          <p:cNvSpPr/>
          <p:nvPr/>
        </p:nvSpPr>
        <p:spPr>
          <a:xfrm>
            <a:off x="2689326" y="2768958"/>
            <a:ext cx="2100540" cy="108275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65000"/>
                    <a:lumOff val="35000"/>
                  </a:schemeClr>
                </a:solidFill>
                <a:latin typeface="Montserrat" pitchFamily="2" charset="77"/>
              </a:rPr>
              <a:t>Demand</a:t>
            </a:r>
          </a:p>
        </p:txBody>
      </p:sp>
      <p:sp>
        <p:nvSpPr>
          <p:cNvPr id="38" name="Rounded Rectangle 37">
            <a:extLst>
              <a:ext uri="{FF2B5EF4-FFF2-40B4-BE49-F238E27FC236}">
                <a16:creationId xmlns:a16="http://schemas.microsoft.com/office/drawing/2014/main" id="{E05C269A-028C-AB4F-B653-C2AFB4C122A8}"/>
              </a:ext>
            </a:extLst>
          </p:cNvPr>
          <p:cNvSpPr/>
          <p:nvPr/>
        </p:nvSpPr>
        <p:spPr>
          <a:xfrm>
            <a:off x="7402132" y="2768957"/>
            <a:ext cx="2100540" cy="108275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65000"/>
                    <a:lumOff val="35000"/>
                  </a:schemeClr>
                </a:solidFill>
                <a:latin typeface="Montserrat" pitchFamily="2" charset="77"/>
              </a:rPr>
              <a:t>Supply</a:t>
            </a:r>
          </a:p>
        </p:txBody>
      </p:sp>
      <p:sp>
        <p:nvSpPr>
          <p:cNvPr id="39" name="TextBox 38">
            <a:extLst>
              <a:ext uri="{FF2B5EF4-FFF2-40B4-BE49-F238E27FC236}">
                <a16:creationId xmlns:a16="http://schemas.microsoft.com/office/drawing/2014/main" id="{6E5F92CD-9F55-2048-B59C-91B482542600}"/>
              </a:ext>
            </a:extLst>
          </p:cNvPr>
          <p:cNvSpPr txBox="1"/>
          <p:nvPr/>
        </p:nvSpPr>
        <p:spPr>
          <a:xfrm>
            <a:off x="4423007" y="4260986"/>
            <a:ext cx="3345984" cy="890757"/>
          </a:xfrm>
          <a:prstGeom prst="rect">
            <a:avLst/>
          </a:prstGeom>
          <a:noFill/>
        </p:spPr>
        <p:txBody>
          <a:bodyPr wrap="square" rtlCol="0">
            <a:spAutoFit/>
          </a:bodyPr>
          <a:lstStyle/>
          <a:p>
            <a:pPr algn="ctr">
              <a:lnSpc>
                <a:spcPct val="200000"/>
              </a:lnSpc>
            </a:pPr>
            <a:r>
              <a:rPr lang="en-US" sz="1400" b="1" dirty="0">
                <a:solidFill>
                  <a:schemeClr val="tx1">
                    <a:lumMod val="65000"/>
                    <a:lumOff val="35000"/>
                  </a:schemeClr>
                </a:solidFill>
                <a:latin typeface="Montserrat" pitchFamily="2" charset="77"/>
              </a:rPr>
              <a:t>Objective: Meeting 100% Demand</a:t>
            </a:r>
          </a:p>
          <a:p>
            <a:pPr algn="ctr">
              <a:lnSpc>
                <a:spcPct val="200000"/>
              </a:lnSpc>
            </a:pPr>
            <a:r>
              <a:rPr lang="en-US" sz="1400" b="1" dirty="0">
                <a:solidFill>
                  <a:schemeClr val="tx1">
                    <a:lumMod val="65000"/>
                    <a:lumOff val="35000"/>
                  </a:schemeClr>
                </a:solidFill>
                <a:latin typeface="Montserrat" pitchFamily="2" charset="77"/>
              </a:rPr>
              <a:t>and </a:t>
            </a:r>
            <a:r>
              <a:rPr lang="en-US" sz="1400" b="1" dirty="0">
                <a:solidFill>
                  <a:schemeClr val="accent1"/>
                </a:solidFill>
                <a:latin typeface="Montserrat" pitchFamily="2" charset="77"/>
              </a:rPr>
              <a:t>Profit Maximization</a:t>
            </a:r>
          </a:p>
        </p:txBody>
      </p:sp>
      <p:pic>
        <p:nvPicPr>
          <p:cNvPr id="8" name="Picture 7">
            <a:extLst>
              <a:ext uri="{FF2B5EF4-FFF2-40B4-BE49-F238E27FC236}">
                <a16:creationId xmlns:a16="http://schemas.microsoft.com/office/drawing/2014/main" id="{6A5273FC-A85A-D84A-B190-7854797C8958}"/>
              </a:ext>
            </a:extLst>
          </p:cNvPr>
          <p:cNvPicPr>
            <a:picLocks noChangeAspect="1"/>
          </p:cNvPicPr>
          <p:nvPr/>
        </p:nvPicPr>
        <p:blipFill>
          <a:blip r:embed="rId4">
            <a:duotone>
              <a:schemeClr val="accent3">
                <a:shade val="45000"/>
                <a:satMod val="135000"/>
              </a:schemeClr>
              <a:prstClr val="white"/>
            </a:duotone>
          </a:blip>
          <a:stretch>
            <a:fillRect/>
          </a:stretch>
        </p:blipFill>
        <p:spPr>
          <a:xfrm>
            <a:off x="5234377" y="2521282"/>
            <a:ext cx="1723243" cy="1625601"/>
          </a:xfrm>
          <a:prstGeom prst="rect">
            <a:avLst/>
          </a:prstGeom>
        </p:spPr>
      </p:pic>
      <p:sp>
        <p:nvSpPr>
          <p:cNvPr id="9" name="TextBox 8">
            <a:extLst>
              <a:ext uri="{FF2B5EF4-FFF2-40B4-BE49-F238E27FC236}">
                <a16:creationId xmlns:a16="http://schemas.microsoft.com/office/drawing/2014/main" id="{497B0289-59DE-F742-A487-C01031D30A32}"/>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5"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3226063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82BCA8C-9A07-3D4E-8520-215CDD869FBD}"/>
              </a:ext>
            </a:extLst>
          </p:cNvPr>
          <p:cNvSpPr>
            <a:spLocks noGrp="1"/>
          </p:cNvSpPr>
          <p:nvPr>
            <p:ph type="title"/>
          </p:nvPr>
        </p:nvSpPr>
        <p:spPr>
          <a:xfrm>
            <a:off x="838199" y="638993"/>
            <a:ext cx="10515600" cy="1325563"/>
          </a:xfrm>
        </p:spPr>
        <p:txBody>
          <a:bodyPr>
            <a:normAutofit/>
          </a:body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Key </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Assumptions</a:t>
            </a:r>
          </a:p>
        </p:txBody>
      </p:sp>
      <p:sp>
        <p:nvSpPr>
          <p:cNvPr id="23" name="Rounded Rectangle 22">
            <a:extLst>
              <a:ext uri="{FF2B5EF4-FFF2-40B4-BE49-F238E27FC236}">
                <a16:creationId xmlns:a16="http://schemas.microsoft.com/office/drawing/2014/main" id="{D49DE0B0-49BF-354E-8C40-82C615A71018}"/>
              </a:ext>
            </a:extLst>
          </p:cNvPr>
          <p:cNvSpPr/>
          <p:nvPr/>
        </p:nvSpPr>
        <p:spPr>
          <a:xfrm>
            <a:off x="2355564" y="1964556"/>
            <a:ext cx="3085115" cy="1590266"/>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latin typeface="Montserrat" pitchFamily="2" charset="77"/>
              </a:rPr>
              <a:t>MAMD will only produce Premium Milk</a:t>
            </a:r>
          </a:p>
        </p:txBody>
      </p:sp>
      <p:sp>
        <p:nvSpPr>
          <p:cNvPr id="24" name="Rounded Rectangle 23">
            <a:extLst>
              <a:ext uri="{FF2B5EF4-FFF2-40B4-BE49-F238E27FC236}">
                <a16:creationId xmlns:a16="http://schemas.microsoft.com/office/drawing/2014/main" id="{BFC37270-3739-0C4E-AD0A-2E875DEA13D2}"/>
              </a:ext>
            </a:extLst>
          </p:cNvPr>
          <p:cNvSpPr/>
          <p:nvPr/>
        </p:nvSpPr>
        <p:spPr>
          <a:xfrm>
            <a:off x="6751322" y="4098312"/>
            <a:ext cx="3085115" cy="1590266"/>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latin typeface="Montserrat" pitchFamily="2" charset="77"/>
              </a:rPr>
              <a:t>MAMD do not procure all available raw milk from the farmers but only the forecasted amount</a:t>
            </a:r>
          </a:p>
        </p:txBody>
      </p:sp>
      <p:sp>
        <p:nvSpPr>
          <p:cNvPr id="26" name="Rounded Rectangle 25">
            <a:extLst>
              <a:ext uri="{FF2B5EF4-FFF2-40B4-BE49-F238E27FC236}">
                <a16:creationId xmlns:a16="http://schemas.microsoft.com/office/drawing/2014/main" id="{1F9A9DBD-DE70-8C47-B174-EE95E1B238A4}"/>
              </a:ext>
            </a:extLst>
          </p:cNvPr>
          <p:cNvSpPr/>
          <p:nvPr/>
        </p:nvSpPr>
        <p:spPr>
          <a:xfrm>
            <a:off x="2355564" y="4098312"/>
            <a:ext cx="3085115" cy="1590266"/>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latin typeface="Montserrat" pitchFamily="2" charset="77"/>
              </a:rPr>
              <a:t>Butter and SMP </a:t>
            </a:r>
          </a:p>
          <a:p>
            <a:pPr algn="ctr"/>
            <a:r>
              <a:rPr lang="en-US" dirty="0">
                <a:solidFill>
                  <a:schemeClr val="tx1">
                    <a:lumMod val="65000"/>
                    <a:lumOff val="35000"/>
                  </a:schemeClr>
                </a:solidFill>
                <a:latin typeface="Montserrat" pitchFamily="2" charset="77"/>
              </a:rPr>
              <a:t>are imported and </a:t>
            </a:r>
          </a:p>
          <a:p>
            <a:pPr algn="ctr"/>
            <a:r>
              <a:rPr lang="en-US" dirty="0">
                <a:solidFill>
                  <a:schemeClr val="tx1">
                    <a:lumMod val="65000"/>
                    <a:lumOff val="35000"/>
                  </a:schemeClr>
                </a:solidFill>
                <a:latin typeface="Montserrat" pitchFamily="2" charset="77"/>
              </a:rPr>
              <a:t>the procurement costs include transportation cost </a:t>
            </a:r>
          </a:p>
        </p:txBody>
      </p:sp>
      <p:sp>
        <p:nvSpPr>
          <p:cNvPr id="27" name="Rounded Rectangle 26">
            <a:extLst>
              <a:ext uri="{FF2B5EF4-FFF2-40B4-BE49-F238E27FC236}">
                <a16:creationId xmlns:a16="http://schemas.microsoft.com/office/drawing/2014/main" id="{414D753D-CCE4-934D-A192-749AE512C94A}"/>
              </a:ext>
            </a:extLst>
          </p:cNvPr>
          <p:cNvSpPr/>
          <p:nvPr/>
        </p:nvSpPr>
        <p:spPr>
          <a:xfrm>
            <a:off x="6751322" y="1964556"/>
            <a:ext cx="3085115" cy="1590266"/>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65000"/>
                    <a:lumOff val="35000"/>
                  </a:schemeClr>
                </a:solidFill>
                <a:latin typeface="Montserrat" pitchFamily="2" charset="77"/>
              </a:rPr>
              <a:t>MAMD purchase Butter and SMP from outside sources once a month in advance</a:t>
            </a:r>
          </a:p>
        </p:txBody>
      </p:sp>
      <p:sp>
        <p:nvSpPr>
          <p:cNvPr id="28" name="TextBox 27">
            <a:extLst>
              <a:ext uri="{FF2B5EF4-FFF2-40B4-BE49-F238E27FC236}">
                <a16:creationId xmlns:a16="http://schemas.microsoft.com/office/drawing/2014/main" id="{F85B9469-CCA4-EB42-9E9B-54F49AA9F258}"/>
              </a:ext>
            </a:extLst>
          </p:cNvPr>
          <p:cNvSpPr txBox="1"/>
          <p:nvPr/>
        </p:nvSpPr>
        <p:spPr>
          <a:xfrm>
            <a:off x="2248883" y="1697860"/>
            <a:ext cx="594360" cy="707886"/>
          </a:xfrm>
          <a:prstGeom prst="rect">
            <a:avLst/>
          </a:prstGeom>
          <a:noFill/>
        </p:spPr>
        <p:txBody>
          <a:bodyPr wrap="square" rtlCol="0">
            <a:spAutoFit/>
          </a:bodyPr>
          <a:lstStyle/>
          <a:p>
            <a:r>
              <a:rPr lang="en-US" sz="4000" b="1" dirty="0">
                <a:solidFill>
                  <a:schemeClr val="accent1"/>
                </a:solidFill>
                <a:latin typeface="Bauhaus 93" pitchFamily="82" charset="77"/>
                <a:cs typeface="Aharoni" panose="02010803020104030203" pitchFamily="2" charset="-79"/>
              </a:rPr>
              <a:t>1</a:t>
            </a:r>
          </a:p>
        </p:txBody>
      </p:sp>
      <p:sp>
        <p:nvSpPr>
          <p:cNvPr id="29" name="TextBox 28">
            <a:extLst>
              <a:ext uri="{FF2B5EF4-FFF2-40B4-BE49-F238E27FC236}">
                <a16:creationId xmlns:a16="http://schemas.microsoft.com/office/drawing/2014/main" id="{E54CC27E-73FF-5741-BB5B-9AD436CF4B63}"/>
              </a:ext>
            </a:extLst>
          </p:cNvPr>
          <p:cNvSpPr txBox="1"/>
          <p:nvPr/>
        </p:nvSpPr>
        <p:spPr>
          <a:xfrm>
            <a:off x="6557501" y="1697860"/>
            <a:ext cx="594360" cy="707886"/>
          </a:xfrm>
          <a:prstGeom prst="rect">
            <a:avLst/>
          </a:prstGeom>
          <a:noFill/>
        </p:spPr>
        <p:txBody>
          <a:bodyPr wrap="square" rtlCol="0">
            <a:spAutoFit/>
          </a:bodyPr>
          <a:lstStyle/>
          <a:p>
            <a:r>
              <a:rPr lang="en-US" sz="4000" b="1" dirty="0">
                <a:solidFill>
                  <a:schemeClr val="accent1"/>
                </a:solidFill>
                <a:latin typeface="Bauhaus 93" pitchFamily="82" charset="77"/>
                <a:cs typeface="Aharoni" panose="02010803020104030203" pitchFamily="2" charset="-79"/>
              </a:rPr>
              <a:t>2</a:t>
            </a:r>
          </a:p>
        </p:txBody>
      </p:sp>
      <p:sp>
        <p:nvSpPr>
          <p:cNvPr id="30" name="TextBox 29">
            <a:extLst>
              <a:ext uri="{FF2B5EF4-FFF2-40B4-BE49-F238E27FC236}">
                <a16:creationId xmlns:a16="http://schemas.microsoft.com/office/drawing/2014/main" id="{F7FAF49B-57B5-484D-AE10-38D19C5977C3}"/>
              </a:ext>
            </a:extLst>
          </p:cNvPr>
          <p:cNvSpPr txBox="1"/>
          <p:nvPr/>
        </p:nvSpPr>
        <p:spPr>
          <a:xfrm>
            <a:off x="2169364" y="3857059"/>
            <a:ext cx="594360" cy="707886"/>
          </a:xfrm>
          <a:prstGeom prst="rect">
            <a:avLst/>
          </a:prstGeom>
          <a:noFill/>
        </p:spPr>
        <p:txBody>
          <a:bodyPr wrap="square" rtlCol="0">
            <a:spAutoFit/>
          </a:bodyPr>
          <a:lstStyle/>
          <a:p>
            <a:r>
              <a:rPr lang="en-US" sz="4000" b="1" dirty="0">
                <a:solidFill>
                  <a:schemeClr val="accent1"/>
                </a:solidFill>
                <a:latin typeface="Bauhaus 93" pitchFamily="82" charset="77"/>
                <a:cs typeface="Aharoni" panose="02010803020104030203" pitchFamily="2" charset="-79"/>
              </a:rPr>
              <a:t>3</a:t>
            </a:r>
          </a:p>
        </p:txBody>
      </p:sp>
      <p:sp>
        <p:nvSpPr>
          <p:cNvPr id="31" name="TextBox 30">
            <a:extLst>
              <a:ext uri="{FF2B5EF4-FFF2-40B4-BE49-F238E27FC236}">
                <a16:creationId xmlns:a16="http://schemas.microsoft.com/office/drawing/2014/main" id="{9FDC00A2-AAA4-9B4F-9E0E-33FF95B47E24}"/>
              </a:ext>
            </a:extLst>
          </p:cNvPr>
          <p:cNvSpPr txBox="1"/>
          <p:nvPr/>
        </p:nvSpPr>
        <p:spPr>
          <a:xfrm>
            <a:off x="6562785" y="3857059"/>
            <a:ext cx="594360" cy="707886"/>
          </a:xfrm>
          <a:prstGeom prst="rect">
            <a:avLst/>
          </a:prstGeom>
          <a:noFill/>
        </p:spPr>
        <p:txBody>
          <a:bodyPr wrap="square" rtlCol="0">
            <a:spAutoFit/>
          </a:bodyPr>
          <a:lstStyle/>
          <a:p>
            <a:r>
              <a:rPr lang="en-US" sz="4000" b="1" dirty="0">
                <a:solidFill>
                  <a:schemeClr val="accent1"/>
                </a:solidFill>
                <a:latin typeface="Bauhaus 93" pitchFamily="82" charset="77"/>
                <a:cs typeface="Aharoni" panose="02010803020104030203" pitchFamily="2" charset="-79"/>
              </a:rPr>
              <a:t>4</a:t>
            </a:r>
          </a:p>
        </p:txBody>
      </p:sp>
      <p:pic>
        <p:nvPicPr>
          <p:cNvPr id="32" name="Picture 31">
            <a:extLst>
              <a:ext uri="{FF2B5EF4-FFF2-40B4-BE49-F238E27FC236}">
                <a16:creationId xmlns:a16="http://schemas.microsoft.com/office/drawing/2014/main" id="{B612CDBE-86EE-2749-86FB-FE8D9BE8B5E0}"/>
              </a:ext>
            </a:extLst>
          </p:cNvPr>
          <p:cNvPicPr>
            <a:picLocks noChangeAspect="1"/>
          </p:cNvPicPr>
          <p:nvPr/>
        </p:nvPicPr>
        <p:blipFill>
          <a:blip r:embed="rId3"/>
          <a:stretch>
            <a:fillRect/>
          </a:stretch>
        </p:blipFill>
        <p:spPr>
          <a:xfrm>
            <a:off x="10821739" y="229394"/>
            <a:ext cx="1064121" cy="681037"/>
          </a:xfrm>
          <a:prstGeom prst="rect">
            <a:avLst/>
          </a:prstGeom>
        </p:spPr>
      </p:pic>
      <p:sp>
        <p:nvSpPr>
          <p:cNvPr id="34" name="TextBox 33">
            <a:extLst>
              <a:ext uri="{FF2B5EF4-FFF2-40B4-BE49-F238E27FC236}">
                <a16:creationId xmlns:a16="http://schemas.microsoft.com/office/drawing/2014/main" id="{A0C10196-E275-0644-BE99-7CDF4884CC51}"/>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4"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625533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1A75C28C-0A79-7D4C-8E01-1E613386219B}"/>
              </a:ext>
            </a:extLst>
          </p:cNvPr>
          <p:cNvGraphicFramePr>
            <a:graphicFrameLocks/>
          </p:cNvGraphicFramePr>
          <p:nvPr>
            <p:extLst>
              <p:ext uri="{D42A27DB-BD31-4B8C-83A1-F6EECF244321}">
                <p14:modId xmlns:p14="http://schemas.microsoft.com/office/powerpoint/2010/main" val="3505494643"/>
              </p:ext>
            </p:extLst>
          </p:nvPr>
        </p:nvGraphicFramePr>
        <p:xfrm>
          <a:off x="944879" y="1823519"/>
          <a:ext cx="7299960" cy="4053183"/>
        </p:xfrm>
        <a:graphic>
          <a:graphicData uri="http://schemas.openxmlformats.org/drawingml/2006/chart">
            <c:chart xmlns:c="http://schemas.openxmlformats.org/drawingml/2006/chart" xmlns:r="http://schemas.openxmlformats.org/officeDocument/2006/relationships" r:id="rId3"/>
          </a:graphicData>
        </a:graphic>
      </p:graphicFrame>
      <p:sp>
        <p:nvSpPr>
          <p:cNvPr id="7" name="Title 1">
            <a:extLst>
              <a:ext uri="{FF2B5EF4-FFF2-40B4-BE49-F238E27FC236}">
                <a16:creationId xmlns:a16="http://schemas.microsoft.com/office/drawing/2014/main" id="{85BEDA48-98E2-E541-9637-4993122FAF6F}"/>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Demand </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Seasonality</a:t>
            </a:r>
            <a:endParaRPr lang="en-US" sz="18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endParaRPr>
          </a:p>
        </p:txBody>
      </p:sp>
      <p:sp>
        <p:nvSpPr>
          <p:cNvPr id="8" name="Rounded Rectangle 7">
            <a:extLst>
              <a:ext uri="{FF2B5EF4-FFF2-40B4-BE49-F238E27FC236}">
                <a16:creationId xmlns:a16="http://schemas.microsoft.com/office/drawing/2014/main" id="{CDB6EE22-08C9-6B49-A662-64C2C8C4E486}"/>
              </a:ext>
            </a:extLst>
          </p:cNvPr>
          <p:cNvSpPr/>
          <p:nvPr/>
        </p:nvSpPr>
        <p:spPr>
          <a:xfrm>
            <a:off x="8458197" y="1964556"/>
            <a:ext cx="2895602" cy="3803866"/>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dirty="0">
                <a:solidFill>
                  <a:schemeClr val="tx1">
                    <a:lumMod val="65000"/>
                    <a:lumOff val="35000"/>
                  </a:schemeClr>
                </a:solidFill>
                <a:latin typeface="Montserrat" pitchFamily="2" charset="77"/>
              </a:rPr>
              <a:t>High-demand months: </a:t>
            </a:r>
          </a:p>
          <a:p>
            <a:endParaRPr lang="en-US" sz="1600" dirty="0">
              <a:solidFill>
                <a:schemeClr val="tx1">
                  <a:lumMod val="65000"/>
                  <a:lumOff val="35000"/>
                </a:schemeClr>
              </a:solidFill>
              <a:latin typeface="Montserrat" pitchFamily="2" charset="77"/>
            </a:endParaRPr>
          </a:p>
          <a:p>
            <a:r>
              <a:rPr lang="en-US" sz="1600" dirty="0">
                <a:solidFill>
                  <a:schemeClr val="tx1">
                    <a:lumMod val="65000"/>
                    <a:lumOff val="35000"/>
                  </a:schemeClr>
                </a:solidFill>
                <a:latin typeface="Montserrat" pitchFamily="2" charset="77"/>
              </a:rPr>
              <a:t>Summer months &amp;</a:t>
            </a:r>
          </a:p>
          <a:p>
            <a:r>
              <a:rPr lang="en-US" sz="1600" dirty="0">
                <a:solidFill>
                  <a:schemeClr val="tx1">
                    <a:lumMod val="65000"/>
                    <a:lumOff val="35000"/>
                  </a:schemeClr>
                </a:solidFill>
                <a:latin typeface="Montserrat" pitchFamily="2" charset="77"/>
              </a:rPr>
              <a:t>October – December</a:t>
            </a:r>
          </a:p>
          <a:p>
            <a:endParaRPr lang="en-US" sz="1600" dirty="0">
              <a:solidFill>
                <a:schemeClr val="tx1">
                  <a:lumMod val="65000"/>
                  <a:lumOff val="35000"/>
                </a:schemeClr>
              </a:solidFill>
              <a:latin typeface="Montserrat" pitchFamily="2" charset="77"/>
            </a:endParaRPr>
          </a:p>
          <a:p>
            <a:pPr marL="285750" indent="-285750">
              <a:buFont typeface="Arial" panose="020B0604020202020204" pitchFamily="34" charset="0"/>
              <a:buChar char="•"/>
            </a:pPr>
            <a:r>
              <a:rPr lang="en-US" sz="1600" dirty="0">
                <a:solidFill>
                  <a:schemeClr val="tx1">
                    <a:lumMod val="65000"/>
                    <a:lumOff val="35000"/>
                  </a:schemeClr>
                </a:solidFill>
                <a:latin typeface="Montserrat" pitchFamily="2" charset="77"/>
              </a:rPr>
              <a:t>Festivals </a:t>
            </a:r>
          </a:p>
          <a:p>
            <a:pPr marL="285750" indent="-285750">
              <a:buFont typeface="Arial" panose="020B0604020202020204" pitchFamily="34" charset="0"/>
              <a:buChar char="•"/>
            </a:pPr>
            <a:r>
              <a:rPr lang="en-US" sz="1600" dirty="0">
                <a:solidFill>
                  <a:schemeClr val="tx1">
                    <a:lumMod val="65000"/>
                    <a:lumOff val="35000"/>
                  </a:schemeClr>
                </a:solidFill>
                <a:latin typeface="Montserrat" pitchFamily="2" charset="77"/>
              </a:rPr>
              <a:t>Holidays</a:t>
            </a:r>
          </a:p>
          <a:p>
            <a:endParaRPr lang="en-US" sz="1600" dirty="0">
              <a:solidFill>
                <a:schemeClr val="tx1">
                  <a:lumMod val="65000"/>
                  <a:lumOff val="35000"/>
                </a:schemeClr>
              </a:solidFill>
              <a:latin typeface="Montserrat" pitchFamily="2" charset="77"/>
            </a:endParaRPr>
          </a:p>
          <a:p>
            <a:r>
              <a:rPr lang="en-US" sz="1600" b="1" dirty="0">
                <a:solidFill>
                  <a:schemeClr val="tx1">
                    <a:lumMod val="65000"/>
                    <a:lumOff val="35000"/>
                  </a:schemeClr>
                </a:solidFill>
                <a:latin typeface="Montserrat" pitchFamily="2" charset="77"/>
              </a:rPr>
              <a:t>Low-demand months:</a:t>
            </a:r>
          </a:p>
          <a:p>
            <a:r>
              <a:rPr lang="en-US" sz="1600" dirty="0">
                <a:solidFill>
                  <a:schemeClr val="tx1">
                    <a:lumMod val="65000"/>
                    <a:lumOff val="35000"/>
                  </a:schemeClr>
                </a:solidFill>
                <a:latin typeface="Montserrat" pitchFamily="2" charset="77"/>
              </a:rPr>
              <a:t> </a:t>
            </a:r>
          </a:p>
          <a:p>
            <a:r>
              <a:rPr lang="en-US" sz="1600" dirty="0">
                <a:solidFill>
                  <a:schemeClr val="tx1">
                    <a:lumMod val="65000"/>
                    <a:lumOff val="35000"/>
                  </a:schemeClr>
                </a:solidFill>
                <a:latin typeface="Montserrat" pitchFamily="2" charset="77"/>
              </a:rPr>
              <a:t>February – March </a:t>
            </a:r>
          </a:p>
        </p:txBody>
      </p:sp>
      <p:pic>
        <p:nvPicPr>
          <p:cNvPr id="9" name="Picture 8">
            <a:extLst>
              <a:ext uri="{FF2B5EF4-FFF2-40B4-BE49-F238E27FC236}">
                <a16:creationId xmlns:a16="http://schemas.microsoft.com/office/drawing/2014/main" id="{EAD57AB8-8D8C-384C-ADCE-3C4AC55D6D6F}"/>
              </a:ext>
            </a:extLst>
          </p:cNvPr>
          <p:cNvPicPr>
            <a:picLocks noChangeAspect="1"/>
          </p:cNvPicPr>
          <p:nvPr/>
        </p:nvPicPr>
        <p:blipFill>
          <a:blip r:embed="rId4"/>
          <a:stretch>
            <a:fillRect/>
          </a:stretch>
        </p:blipFill>
        <p:spPr>
          <a:xfrm>
            <a:off x="10821739" y="229394"/>
            <a:ext cx="1064121" cy="681037"/>
          </a:xfrm>
          <a:prstGeom prst="rect">
            <a:avLst/>
          </a:prstGeom>
        </p:spPr>
      </p:pic>
      <p:sp>
        <p:nvSpPr>
          <p:cNvPr id="10" name="TextBox 9">
            <a:extLst>
              <a:ext uri="{FF2B5EF4-FFF2-40B4-BE49-F238E27FC236}">
                <a16:creationId xmlns:a16="http://schemas.microsoft.com/office/drawing/2014/main" id="{6B795036-494A-954A-836A-3862FD9F561B}"/>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5"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42282658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EEBF7">
            <a:alpha val="77000"/>
          </a:srgb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5BEDA48-98E2-E541-9637-4993122FAF6F}"/>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Daily Production </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Plan </a:t>
            </a:r>
            <a:r>
              <a:rPr lang="en-US" sz="18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April 2011 (13</a:t>
            </a:r>
            <a:r>
              <a:rPr lang="en-US" sz="1800" baseline="300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th</a:t>
            </a:r>
            <a:r>
              <a:rPr lang="en-US" sz="18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 - 30</a:t>
            </a:r>
            <a:r>
              <a:rPr lang="en-US" sz="1800" baseline="300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th</a:t>
            </a:r>
            <a:r>
              <a:rPr lang="en-US" sz="18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a:t>
            </a:r>
          </a:p>
        </p:txBody>
      </p:sp>
      <p:graphicFrame>
        <p:nvGraphicFramePr>
          <p:cNvPr id="9" name="Chart 8">
            <a:extLst>
              <a:ext uri="{FF2B5EF4-FFF2-40B4-BE49-F238E27FC236}">
                <a16:creationId xmlns:a16="http://schemas.microsoft.com/office/drawing/2014/main" id="{CCC6DADB-5CA6-9E43-B746-EA156F35D263}"/>
              </a:ext>
            </a:extLst>
          </p:cNvPr>
          <p:cNvGraphicFramePr>
            <a:graphicFrameLocks/>
          </p:cNvGraphicFramePr>
          <p:nvPr>
            <p:extLst>
              <p:ext uri="{D42A27DB-BD31-4B8C-83A1-F6EECF244321}">
                <p14:modId xmlns:p14="http://schemas.microsoft.com/office/powerpoint/2010/main" val="2631152134"/>
              </p:ext>
            </p:extLst>
          </p:nvPr>
        </p:nvGraphicFramePr>
        <p:xfrm>
          <a:off x="2240529" y="1920535"/>
          <a:ext cx="7710939" cy="4298472"/>
        </p:xfrm>
        <a:graphic>
          <a:graphicData uri="http://schemas.openxmlformats.org/drawingml/2006/chart">
            <c:chart xmlns:c="http://schemas.openxmlformats.org/drawingml/2006/chart" xmlns:r="http://schemas.openxmlformats.org/officeDocument/2006/relationships" r:id="rId3"/>
          </a:graphicData>
        </a:graphic>
      </p:graphicFrame>
      <p:sp>
        <p:nvSpPr>
          <p:cNvPr id="2" name="Rectangle 1">
            <a:extLst>
              <a:ext uri="{FF2B5EF4-FFF2-40B4-BE49-F238E27FC236}">
                <a16:creationId xmlns:a16="http://schemas.microsoft.com/office/drawing/2014/main" id="{6FD391AD-7F31-A34F-9AE8-074C4F39A580}"/>
              </a:ext>
            </a:extLst>
          </p:cNvPr>
          <p:cNvSpPr/>
          <p:nvPr/>
        </p:nvSpPr>
        <p:spPr>
          <a:xfrm>
            <a:off x="8110846" y="1964555"/>
            <a:ext cx="1840621" cy="55301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FFE345C-D382-7640-A33A-17C657E88CBB}"/>
              </a:ext>
            </a:extLst>
          </p:cNvPr>
          <p:cNvPicPr>
            <a:picLocks noChangeAspect="1"/>
          </p:cNvPicPr>
          <p:nvPr/>
        </p:nvPicPr>
        <p:blipFill>
          <a:blip r:embed="rId4"/>
          <a:stretch>
            <a:fillRect/>
          </a:stretch>
        </p:blipFill>
        <p:spPr>
          <a:xfrm>
            <a:off x="10821739" y="229394"/>
            <a:ext cx="1064121" cy="681037"/>
          </a:xfrm>
          <a:prstGeom prst="rect">
            <a:avLst/>
          </a:prstGeom>
        </p:spPr>
      </p:pic>
      <p:sp>
        <p:nvSpPr>
          <p:cNvPr id="11" name="TextBox 10">
            <a:extLst>
              <a:ext uri="{FF2B5EF4-FFF2-40B4-BE49-F238E27FC236}">
                <a16:creationId xmlns:a16="http://schemas.microsoft.com/office/drawing/2014/main" id="{EBED7797-3283-CE47-B20E-D649655EF091}"/>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5"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29006505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5BEDA48-98E2-E541-9637-4993122FAF6F}"/>
              </a:ext>
            </a:extLst>
          </p:cNvPr>
          <p:cNvSpPr txBox="1">
            <a:spLocks/>
          </p:cNvSpPr>
          <p:nvPr/>
        </p:nvSpPr>
        <p:spPr>
          <a:xfrm>
            <a:off x="838199" y="6389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solidFill>
                  <a:schemeClr val="accent1"/>
                </a:solidFill>
                <a:latin typeface="Futura Medium" panose="020B0602020204020303" pitchFamily="34" charset="-79"/>
                <a:ea typeface="Ayuthaya" pitchFamily="2" charset="-34"/>
                <a:cs typeface="Futura Medium" panose="020B0602020204020303" pitchFamily="34" charset="-79"/>
              </a:rPr>
              <a:t>Profitability </a:t>
            </a:r>
            <a:r>
              <a:rPr lang="en-US" sz="32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rPr>
              <a:t>Comparison</a:t>
            </a:r>
            <a:endParaRPr lang="en-US" sz="1800" dirty="0">
              <a:solidFill>
                <a:schemeClr val="tx1">
                  <a:lumMod val="65000"/>
                  <a:lumOff val="35000"/>
                </a:schemeClr>
              </a:solidFill>
              <a:latin typeface="Futura Medium" panose="020B0602020204020303" pitchFamily="34" charset="-79"/>
              <a:ea typeface="Ayuthaya" pitchFamily="2" charset="-34"/>
              <a:cs typeface="Futura Medium" panose="020B0602020204020303" pitchFamily="34" charset="-79"/>
            </a:endParaRPr>
          </a:p>
        </p:txBody>
      </p:sp>
      <p:graphicFrame>
        <p:nvGraphicFramePr>
          <p:cNvPr id="4" name="Table 3">
            <a:extLst>
              <a:ext uri="{FF2B5EF4-FFF2-40B4-BE49-F238E27FC236}">
                <a16:creationId xmlns:a16="http://schemas.microsoft.com/office/drawing/2014/main" id="{EBC17478-44E3-7342-9215-64CE6C18EC73}"/>
              </a:ext>
            </a:extLst>
          </p:cNvPr>
          <p:cNvGraphicFramePr>
            <a:graphicFrameLocks noGrp="1"/>
          </p:cNvGraphicFramePr>
          <p:nvPr>
            <p:extLst>
              <p:ext uri="{D42A27DB-BD31-4B8C-83A1-F6EECF244321}">
                <p14:modId xmlns:p14="http://schemas.microsoft.com/office/powerpoint/2010/main" val="844858304"/>
              </p:ext>
            </p:extLst>
          </p:nvPr>
        </p:nvGraphicFramePr>
        <p:xfrm>
          <a:off x="2465119" y="1989419"/>
          <a:ext cx="2902720" cy="2879160"/>
        </p:xfrm>
        <a:graphic>
          <a:graphicData uri="http://schemas.openxmlformats.org/drawingml/2006/table">
            <a:tbl>
              <a:tblPr firstRow="1" bandRow="1">
                <a:tableStyleId>{5C22544A-7EE6-4342-B048-85BDC9FD1C3A}</a:tableStyleId>
              </a:tblPr>
              <a:tblGrid>
                <a:gridCol w="1019570">
                  <a:extLst>
                    <a:ext uri="{9D8B030D-6E8A-4147-A177-3AD203B41FA5}">
                      <a16:colId xmlns:a16="http://schemas.microsoft.com/office/drawing/2014/main" val="4080828932"/>
                    </a:ext>
                  </a:extLst>
                </a:gridCol>
                <a:gridCol w="1883150">
                  <a:extLst>
                    <a:ext uri="{9D8B030D-6E8A-4147-A177-3AD203B41FA5}">
                      <a16:colId xmlns:a16="http://schemas.microsoft.com/office/drawing/2014/main" val="3930146486"/>
                    </a:ext>
                  </a:extLst>
                </a:gridCol>
              </a:tblGrid>
              <a:tr h="504081">
                <a:tc gridSpan="2">
                  <a:txBody>
                    <a:bodyPr/>
                    <a:lstStyle/>
                    <a:p>
                      <a:pPr algn="ctr" fontAlgn="b"/>
                      <a:r>
                        <a:rPr lang="en-US" sz="2000" u="none" strike="noStrike" dirty="0">
                          <a:effectLst/>
                          <a:latin typeface="Montserrat" pitchFamily="2" charset="77"/>
                        </a:rPr>
                        <a:t>Not Optimized </a:t>
                      </a:r>
                    </a:p>
                    <a:p>
                      <a:pPr algn="ctr" fontAlgn="b"/>
                      <a:r>
                        <a:rPr lang="en-US" sz="1200" u="none" strike="noStrike" dirty="0">
                          <a:effectLst/>
                          <a:latin typeface="Montserrat" pitchFamily="2" charset="77"/>
                        </a:rPr>
                        <a:t>(81% Demand Satisfied)</a:t>
                      </a:r>
                      <a:endParaRPr lang="en-US" sz="1200" b="0" i="0" u="none" strike="noStrike" dirty="0">
                        <a:solidFill>
                          <a:srgbClr val="000000"/>
                        </a:solidFill>
                        <a:effectLst/>
                        <a:latin typeface="Montserrat" pitchFamily="2" charset="77"/>
                      </a:endParaRPr>
                    </a:p>
                  </a:txBody>
                  <a:tcPr marL="0" marR="0" marT="0" marB="0" anchor="b"/>
                </a:tc>
                <a:tc hMerge="1">
                  <a:txBody>
                    <a:bodyPr/>
                    <a:lstStyle/>
                    <a:p>
                      <a:endParaRPr lang="en-US"/>
                    </a:p>
                  </a:txBody>
                  <a:tcPr/>
                </a:tc>
                <a:extLst>
                  <a:ext uri="{0D108BD9-81ED-4DB2-BD59-A6C34878D82A}">
                    <a16:rowId xmlns:a16="http://schemas.microsoft.com/office/drawing/2014/main" val="1517211148"/>
                  </a:ext>
                </a:extLst>
              </a:tr>
              <a:tr h="791693">
                <a:tc>
                  <a:txBody>
                    <a:bodyPr/>
                    <a:lstStyle/>
                    <a:p>
                      <a:pPr algn="l" fontAlgn="b"/>
                      <a:r>
                        <a:rPr lang="en-US" sz="2000" u="none" strike="noStrike" dirty="0">
                          <a:solidFill>
                            <a:schemeClr val="tx1">
                              <a:lumMod val="65000"/>
                              <a:lumOff val="35000"/>
                            </a:schemeClr>
                          </a:solidFill>
                          <a:effectLst/>
                          <a:latin typeface="Montserrat" pitchFamily="2" charset="77"/>
                        </a:rPr>
                        <a:t>Sales </a:t>
                      </a:r>
                      <a:endParaRPr lang="en-US" sz="2000" b="0"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tc>
                  <a:txBody>
                    <a:bodyPr/>
                    <a:lstStyle/>
                    <a:p>
                      <a:pPr algn="r" fontAlgn="b"/>
                      <a:r>
                        <a:rPr lang="en-US" sz="2000" u="none" strike="noStrike" dirty="0">
                          <a:solidFill>
                            <a:schemeClr val="tx1">
                              <a:lumMod val="65000"/>
                              <a:lumOff val="35000"/>
                            </a:schemeClr>
                          </a:solidFill>
                          <a:effectLst/>
                          <a:latin typeface="Montserrat" pitchFamily="2" charset="77"/>
                        </a:rPr>
                        <a:t>INR 105,523,689</a:t>
                      </a:r>
                      <a:endParaRPr lang="en-US" sz="2000" b="0"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extLst>
                  <a:ext uri="{0D108BD9-81ED-4DB2-BD59-A6C34878D82A}">
                    <a16:rowId xmlns:a16="http://schemas.microsoft.com/office/drawing/2014/main" val="1148399077"/>
                  </a:ext>
                </a:extLst>
              </a:tr>
              <a:tr h="791693">
                <a:tc>
                  <a:txBody>
                    <a:bodyPr/>
                    <a:lstStyle/>
                    <a:p>
                      <a:pPr algn="l" fontAlgn="b"/>
                      <a:r>
                        <a:rPr lang="en-US" sz="2000" u="none" strike="noStrike" dirty="0">
                          <a:solidFill>
                            <a:schemeClr val="tx1">
                              <a:lumMod val="65000"/>
                              <a:lumOff val="35000"/>
                            </a:schemeClr>
                          </a:solidFill>
                          <a:effectLst/>
                          <a:latin typeface="Montserrat" pitchFamily="2" charset="77"/>
                        </a:rPr>
                        <a:t>Cost </a:t>
                      </a:r>
                      <a:endParaRPr lang="en-US" sz="2000" b="0"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tc>
                  <a:txBody>
                    <a:bodyPr/>
                    <a:lstStyle/>
                    <a:p>
                      <a:pPr algn="r" fontAlgn="b"/>
                      <a:r>
                        <a:rPr lang="en-US" sz="2000" u="none" strike="noStrike" dirty="0">
                          <a:solidFill>
                            <a:schemeClr val="tx1">
                              <a:lumMod val="65000"/>
                              <a:lumOff val="35000"/>
                            </a:schemeClr>
                          </a:solidFill>
                          <a:effectLst/>
                          <a:latin typeface="Montserrat" pitchFamily="2" charset="77"/>
                        </a:rPr>
                        <a:t>INR </a:t>
                      </a:r>
                    </a:p>
                    <a:p>
                      <a:pPr algn="r" fontAlgn="b"/>
                      <a:r>
                        <a:rPr lang="en-US" sz="2000" u="none" strike="noStrike" dirty="0">
                          <a:solidFill>
                            <a:schemeClr val="tx1">
                              <a:lumMod val="65000"/>
                              <a:lumOff val="35000"/>
                            </a:schemeClr>
                          </a:solidFill>
                          <a:effectLst/>
                          <a:latin typeface="Montserrat" pitchFamily="2" charset="77"/>
                        </a:rPr>
                        <a:t>91,134,095</a:t>
                      </a:r>
                      <a:endParaRPr lang="en-US" sz="2000" b="0"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extLst>
                  <a:ext uri="{0D108BD9-81ED-4DB2-BD59-A6C34878D82A}">
                    <a16:rowId xmlns:a16="http://schemas.microsoft.com/office/drawing/2014/main" val="2619825590"/>
                  </a:ext>
                </a:extLst>
              </a:tr>
              <a:tr h="791693">
                <a:tc>
                  <a:txBody>
                    <a:bodyPr/>
                    <a:lstStyle/>
                    <a:p>
                      <a:pPr algn="l" fontAlgn="b"/>
                      <a:r>
                        <a:rPr lang="en-US" sz="2000" b="1" u="none" strike="noStrike" dirty="0">
                          <a:solidFill>
                            <a:schemeClr val="tx1">
                              <a:lumMod val="65000"/>
                              <a:lumOff val="35000"/>
                            </a:schemeClr>
                          </a:solidFill>
                          <a:effectLst/>
                          <a:latin typeface="Montserrat" pitchFamily="2" charset="77"/>
                        </a:rPr>
                        <a:t>Profit </a:t>
                      </a:r>
                      <a:endParaRPr lang="en-US" sz="2000" b="1"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tc>
                  <a:txBody>
                    <a:bodyPr/>
                    <a:lstStyle/>
                    <a:p>
                      <a:pPr algn="r" fontAlgn="b"/>
                      <a:r>
                        <a:rPr lang="en-US" sz="2000" b="1" u="none" strike="noStrike" dirty="0">
                          <a:solidFill>
                            <a:schemeClr val="tx1">
                              <a:lumMod val="65000"/>
                              <a:lumOff val="35000"/>
                            </a:schemeClr>
                          </a:solidFill>
                          <a:effectLst/>
                          <a:latin typeface="Montserrat" pitchFamily="2" charset="77"/>
                        </a:rPr>
                        <a:t>INR </a:t>
                      </a:r>
                    </a:p>
                    <a:p>
                      <a:pPr algn="r" fontAlgn="b"/>
                      <a:r>
                        <a:rPr lang="en-US" sz="2000" b="1" u="none" strike="noStrike" dirty="0">
                          <a:solidFill>
                            <a:schemeClr val="tx1">
                              <a:lumMod val="65000"/>
                              <a:lumOff val="35000"/>
                            </a:schemeClr>
                          </a:solidFill>
                          <a:effectLst/>
                          <a:latin typeface="Montserrat" pitchFamily="2" charset="77"/>
                        </a:rPr>
                        <a:t>14,389,594</a:t>
                      </a:r>
                      <a:endParaRPr lang="en-US" sz="2000" b="1"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extLst>
                  <a:ext uri="{0D108BD9-81ED-4DB2-BD59-A6C34878D82A}">
                    <a16:rowId xmlns:a16="http://schemas.microsoft.com/office/drawing/2014/main" val="3722869091"/>
                  </a:ext>
                </a:extLst>
              </a:tr>
            </a:tbl>
          </a:graphicData>
        </a:graphic>
      </p:graphicFrame>
      <p:graphicFrame>
        <p:nvGraphicFramePr>
          <p:cNvPr id="5" name="Table 4">
            <a:extLst>
              <a:ext uri="{FF2B5EF4-FFF2-40B4-BE49-F238E27FC236}">
                <a16:creationId xmlns:a16="http://schemas.microsoft.com/office/drawing/2014/main" id="{8FB78B5A-1904-DB4A-97E5-7627AF2797BB}"/>
              </a:ext>
            </a:extLst>
          </p:cNvPr>
          <p:cNvGraphicFramePr>
            <a:graphicFrameLocks noGrp="1"/>
          </p:cNvGraphicFramePr>
          <p:nvPr>
            <p:extLst>
              <p:ext uri="{D42A27DB-BD31-4B8C-83A1-F6EECF244321}">
                <p14:modId xmlns:p14="http://schemas.microsoft.com/office/powerpoint/2010/main" val="448943868"/>
              </p:ext>
            </p:extLst>
          </p:nvPr>
        </p:nvGraphicFramePr>
        <p:xfrm>
          <a:off x="6824161" y="1995659"/>
          <a:ext cx="2902720" cy="2879161"/>
        </p:xfrm>
        <a:graphic>
          <a:graphicData uri="http://schemas.openxmlformats.org/drawingml/2006/table">
            <a:tbl>
              <a:tblPr firstRow="1" bandRow="1">
                <a:tableStyleId>{5C22544A-7EE6-4342-B048-85BDC9FD1C3A}</a:tableStyleId>
              </a:tblPr>
              <a:tblGrid>
                <a:gridCol w="1019570">
                  <a:extLst>
                    <a:ext uri="{9D8B030D-6E8A-4147-A177-3AD203B41FA5}">
                      <a16:colId xmlns:a16="http://schemas.microsoft.com/office/drawing/2014/main" val="1692100071"/>
                    </a:ext>
                  </a:extLst>
                </a:gridCol>
                <a:gridCol w="1883150">
                  <a:extLst>
                    <a:ext uri="{9D8B030D-6E8A-4147-A177-3AD203B41FA5}">
                      <a16:colId xmlns:a16="http://schemas.microsoft.com/office/drawing/2014/main" val="3111536706"/>
                    </a:ext>
                  </a:extLst>
                </a:gridCol>
              </a:tblGrid>
              <a:tr h="490474">
                <a:tc gridSpan="2">
                  <a:txBody>
                    <a:bodyPr/>
                    <a:lstStyle/>
                    <a:p>
                      <a:pPr algn="ctr" fontAlgn="b"/>
                      <a:r>
                        <a:rPr lang="en-US" sz="2000" u="none" strike="noStrike" dirty="0">
                          <a:solidFill>
                            <a:schemeClr val="bg1"/>
                          </a:solidFill>
                          <a:effectLst/>
                          <a:latin typeface="Montserrat" pitchFamily="2" charset="77"/>
                        </a:rPr>
                        <a:t>Optimized</a:t>
                      </a:r>
                    </a:p>
                    <a:p>
                      <a:pPr algn="ctr" fontAlgn="b"/>
                      <a:r>
                        <a:rPr lang="en-US" sz="1200" b="1" i="0" u="none" strike="noStrike" dirty="0">
                          <a:solidFill>
                            <a:schemeClr val="bg1"/>
                          </a:solidFill>
                          <a:effectLst/>
                          <a:latin typeface="Montserrat" pitchFamily="2" charset="77"/>
                        </a:rPr>
                        <a:t>(100% Demand Satisfied)</a:t>
                      </a:r>
                    </a:p>
                  </a:txBody>
                  <a:tcPr marL="0" marR="0" marT="0" marB="0" anchor="b"/>
                </a:tc>
                <a:tc hMerge="1">
                  <a:txBody>
                    <a:bodyPr/>
                    <a:lstStyle/>
                    <a:p>
                      <a:endParaRPr lang="en-US"/>
                    </a:p>
                  </a:txBody>
                  <a:tcPr/>
                </a:tc>
                <a:extLst>
                  <a:ext uri="{0D108BD9-81ED-4DB2-BD59-A6C34878D82A}">
                    <a16:rowId xmlns:a16="http://schemas.microsoft.com/office/drawing/2014/main" val="2556248065"/>
                  </a:ext>
                </a:extLst>
              </a:tr>
              <a:tr h="796229">
                <a:tc>
                  <a:txBody>
                    <a:bodyPr/>
                    <a:lstStyle/>
                    <a:p>
                      <a:pPr algn="l" fontAlgn="b"/>
                      <a:r>
                        <a:rPr lang="en-US" sz="2000" u="none" strike="noStrike" dirty="0">
                          <a:solidFill>
                            <a:schemeClr val="tx1">
                              <a:lumMod val="65000"/>
                              <a:lumOff val="35000"/>
                            </a:schemeClr>
                          </a:solidFill>
                          <a:effectLst/>
                          <a:latin typeface="Montserrat" pitchFamily="2" charset="77"/>
                        </a:rPr>
                        <a:t>Sales </a:t>
                      </a:r>
                      <a:endParaRPr lang="en-US" sz="2000" b="0"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tc>
                  <a:txBody>
                    <a:bodyPr/>
                    <a:lstStyle/>
                    <a:p>
                      <a:pPr algn="r" fontAlgn="b"/>
                      <a:r>
                        <a:rPr lang="en-US" sz="2000" u="none" strike="noStrike" dirty="0">
                          <a:solidFill>
                            <a:schemeClr val="tx1">
                              <a:lumMod val="65000"/>
                              <a:lumOff val="35000"/>
                            </a:schemeClr>
                          </a:solidFill>
                          <a:effectLst/>
                          <a:latin typeface="Montserrat" pitchFamily="2" charset="77"/>
                        </a:rPr>
                        <a:t>INR 120,694,310</a:t>
                      </a:r>
                      <a:endParaRPr lang="en-US" sz="2000" b="0"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extLst>
                  <a:ext uri="{0D108BD9-81ED-4DB2-BD59-A6C34878D82A}">
                    <a16:rowId xmlns:a16="http://schemas.microsoft.com/office/drawing/2014/main" val="2811179578"/>
                  </a:ext>
                </a:extLst>
              </a:tr>
              <a:tr h="796229">
                <a:tc>
                  <a:txBody>
                    <a:bodyPr/>
                    <a:lstStyle/>
                    <a:p>
                      <a:pPr algn="l" fontAlgn="b"/>
                      <a:r>
                        <a:rPr lang="en-US" sz="2000" u="none" strike="noStrike">
                          <a:solidFill>
                            <a:schemeClr val="tx1">
                              <a:lumMod val="65000"/>
                              <a:lumOff val="35000"/>
                            </a:schemeClr>
                          </a:solidFill>
                          <a:effectLst/>
                          <a:latin typeface="Montserrat" pitchFamily="2" charset="77"/>
                        </a:rPr>
                        <a:t>Cost </a:t>
                      </a:r>
                      <a:endParaRPr lang="en-US" sz="2000" b="0" i="0" u="none" strike="noStrike">
                        <a:solidFill>
                          <a:schemeClr val="tx1">
                            <a:lumMod val="65000"/>
                            <a:lumOff val="35000"/>
                          </a:schemeClr>
                        </a:solidFill>
                        <a:effectLst/>
                        <a:latin typeface="Montserrat" pitchFamily="2" charset="77"/>
                      </a:endParaRPr>
                    </a:p>
                  </a:txBody>
                  <a:tcPr marL="0" marR="0" marT="0" marB="0" anchor="b">
                    <a:solidFill>
                      <a:schemeClr val="bg1"/>
                    </a:solidFill>
                  </a:tcPr>
                </a:tc>
                <a:tc>
                  <a:txBody>
                    <a:bodyPr/>
                    <a:lstStyle/>
                    <a:p>
                      <a:pPr algn="r" fontAlgn="b"/>
                      <a:r>
                        <a:rPr lang="en-US" sz="2000" u="none" strike="noStrike" dirty="0">
                          <a:solidFill>
                            <a:schemeClr val="tx1">
                              <a:lumMod val="65000"/>
                              <a:lumOff val="35000"/>
                            </a:schemeClr>
                          </a:solidFill>
                          <a:effectLst/>
                          <a:latin typeface="Montserrat" pitchFamily="2" charset="77"/>
                        </a:rPr>
                        <a:t>INR 102,003,909</a:t>
                      </a:r>
                      <a:endParaRPr lang="en-US" sz="2000" b="0"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extLst>
                  <a:ext uri="{0D108BD9-81ED-4DB2-BD59-A6C34878D82A}">
                    <a16:rowId xmlns:a16="http://schemas.microsoft.com/office/drawing/2014/main" val="1738601033"/>
                  </a:ext>
                </a:extLst>
              </a:tr>
              <a:tr h="796229">
                <a:tc>
                  <a:txBody>
                    <a:bodyPr/>
                    <a:lstStyle/>
                    <a:p>
                      <a:pPr algn="l" fontAlgn="b"/>
                      <a:r>
                        <a:rPr lang="en-US" sz="2000" b="1" u="none" strike="noStrike" dirty="0">
                          <a:solidFill>
                            <a:schemeClr val="tx1">
                              <a:lumMod val="65000"/>
                              <a:lumOff val="35000"/>
                            </a:schemeClr>
                          </a:solidFill>
                          <a:effectLst/>
                          <a:latin typeface="Montserrat" pitchFamily="2" charset="77"/>
                        </a:rPr>
                        <a:t>Profit </a:t>
                      </a:r>
                      <a:endParaRPr lang="en-US" sz="2000" b="1"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tc>
                  <a:txBody>
                    <a:bodyPr/>
                    <a:lstStyle/>
                    <a:p>
                      <a:pPr algn="r" fontAlgn="b"/>
                      <a:r>
                        <a:rPr lang="en-US" sz="2000" b="1" u="none" strike="noStrike" dirty="0">
                          <a:solidFill>
                            <a:schemeClr val="tx1">
                              <a:lumMod val="65000"/>
                              <a:lumOff val="35000"/>
                            </a:schemeClr>
                          </a:solidFill>
                          <a:effectLst/>
                          <a:latin typeface="Montserrat" pitchFamily="2" charset="77"/>
                        </a:rPr>
                        <a:t>INR </a:t>
                      </a:r>
                    </a:p>
                    <a:p>
                      <a:pPr algn="r" fontAlgn="b"/>
                      <a:r>
                        <a:rPr lang="en-US" sz="2000" b="1" u="none" strike="noStrike" dirty="0">
                          <a:solidFill>
                            <a:schemeClr val="tx1">
                              <a:lumMod val="65000"/>
                              <a:lumOff val="35000"/>
                            </a:schemeClr>
                          </a:solidFill>
                          <a:effectLst/>
                          <a:latin typeface="Montserrat" pitchFamily="2" charset="77"/>
                        </a:rPr>
                        <a:t>18,690,401</a:t>
                      </a:r>
                      <a:endParaRPr lang="en-US" sz="2000" b="1" i="0" u="none" strike="noStrike" dirty="0">
                        <a:solidFill>
                          <a:schemeClr val="tx1">
                            <a:lumMod val="65000"/>
                            <a:lumOff val="35000"/>
                          </a:schemeClr>
                        </a:solidFill>
                        <a:effectLst/>
                        <a:latin typeface="Montserrat" pitchFamily="2" charset="77"/>
                      </a:endParaRPr>
                    </a:p>
                  </a:txBody>
                  <a:tcPr marL="0" marR="0" marT="0" marB="0" anchor="b">
                    <a:solidFill>
                      <a:schemeClr val="bg1"/>
                    </a:solidFill>
                  </a:tcPr>
                </a:tc>
                <a:extLst>
                  <a:ext uri="{0D108BD9-81ED-4DB2-BD59-A6C34878D82A}">
                    <a16:rowId xmlns:a16="http://schemas.microsoft.com/office/drawing/2014/main" val="767704396"/>
                  </a:ext>
                </a:extLst>
              </a:tr>
            </a:tbl>
          </a:graphicData>
        </a:graphic>
      </p:graphicFrame>
      <p:sp>
        <p:nvSpPr>
          <p:cNvPr id="8" name="TextBox 7">
            <a:extLst>
              <a:ext uri="{FF2B5EF4-FFF2-40B4-BE49-F238E27FC236}">
                <a16:creationId xmlns:a16="http://schemas.microsoft.com/office/drawing/2014/main" id="{41DDDA52-7EFC-8A41-AD6B-D1E7D2D753F3}"/>
              </a:ext>
            </a:extLst>
          </p:cNvPr>
          <p:cNvSpPr txBox="1"/>
          <p:nvPr/>
        </p:nvSpPr>
        <p:spPr>
          <a:xfrm>
            <a:off x="4231572" y="5255410"/>
            <a:ext cx="3728853" cy="963597"/>
          </a:xfrm>
          <a:prstGeom prst="rect">
            <a:avLst/>
          </a:prstGeom>
          <a:noFill/>
        </p:spPr>
        <p:txBody>
          <a:bodyPr wrap="square" rtlCol="0">
            <a:spAutoFit/>
          </a:bodyPr>
          <a:lstStyle/>
          <a:p>
            <a:pPr algn="ctr">
              <a:lnSpc>
                <a:spcPct val="150000"/>
              </a:lnSpc>
            </a:pPr>
            <a:r>
              <a:rPr lang="en-US" sz="2000" dirty="0">
                <a:solidFill>
                  <a:schemeClr val="tx1">
                    <a:lumMod val="65000"/>
                    <a:lumOff val="35000"/>
                  </a:schemeClr>
                </a:solidFill>
                <a:latin typeface="Montserrat" pitchFamily="2" charset="77"/>
              </a:rPr>
              <a:t>Increase = INR 4,300,807</a:t>
            </a:r>
          </a:p>
          <a:p>
            <a:pPr algn="ctr">
              <a:lnSpc>
                <a:spcPct val="150000"/>
              </a:lnSpc>
            </a:pPr>
            <a:r>
              <a:rPr lang="en-US" sz="2000" b="1" dirty="0">
                <a:solidFill>
                  <a:schemeClr val="tx1">
                    <a:lumMod val="65000"/>
                    <a:lumOff val="35000"/>
                  </a:schemeClr>
                </a:solidFill>
                <a:latin typeface="Montserrat" pitchFamily="2" charset="77"/>
              </a:rPr>
              <a:t>% Increase = 29.89% </a:t>
            </a:r>
          </a:p>
        </p:txBody>
      </p:sp>
      <p:pic>
        <p:nvPicPr>
          <p:cNvPr id="10" name="Picture 9">
            <a:extLst>
              <a:ext uri="{FF2B5EF4-FFF2-40B4-BE49-F238E27FC236}">
                <a16:creationId xmlns:a16="http://schemas.microsoft.com/office/drawing/2014/main" id="{43DE7053-0399-4D48-A125-CB6D41331A10}"/>
              </a:ext>
            </a:extLst>
          </p:cNvPr>
          <p:cNvPicPr>
            <a:picLocks noChangeAspect="1"/>
          </p:cNvPicPr>
          <p:nvPr/>
        </p:nvPicPr>
        <p:blipFill>
          <a:blip r:embed="rId3"/>
          <a:stretch>
            <a:fillRect/>
          </a:stretch>
        </p:blipFill>
        <p:spPr>
          <a:xfrm>
            <a:off x="10821739" y="229394"/>
            <a:ext cx="1064121" cy="681037"/>
          </a:xfrm>
          <a:prstGeom prst="rect">
            <a:avLst/>
          </a:prstGeom>
        </p:spPr>
      </p:pic>
      <p:sp>
        <p:nvSpPr>
          <p:cNvPr id="11" name="TextBox 10">
            <a:extLst>
              <a:ext uri="{FF2B5EF4-FFF2-40B4-BE49-F238E27FC236}">
                <a16:creationId xmlns:a16="http://schemas.microsoft.com/office/drawing/2014/main" id="{839C4C7A-201A-8A43-A114-BDC8931B1E77}"/>
              </a:ext>
            </a:extLst>
          </p:cNvPr>
          <p:cNvSpPr txBox="1"/>
          <p:nvPr/>
        </p:nvSpPr>
        <p:spPr>
          <a:xfrm>
            <a:off x="10569741" y="6490106"/>
            <a:ext cx="1568116" cy="276999"/>
          </a:xfrm>
          <a:prstGeom prst="rect">
            <a:avLst/>
          </a:prstGeom>
          <a:noFill/>
        </p:spPr>
        <p:txBody>
          <a:bodyPr wrap="square" rtlCol="0">
            <a:spAutoFit/>
          </a:bodyPr>
          <a:lstStyle/>
          <a:p>
            <a:pPr algn="r"/>
            <a:r>
              <a:rPr lang="en-US" sz="1200" dirty="0">
                <a:solidFill>
                  <a:schemeClr val="tx1">
                    <a:lumMod val="65000"/>
                    <a:lumOff val="35000"/>
                  </a:schemeClr>
                </a:solidFill>
                <a:latin typeface="Montserrat" pitchFamily="2" charset="77"/>
                <a:hlinkClick r:id="rId4" action="ppaction://hlinksldjump"/>
              </a:rPr>
              <a:t>Appendix</a:t>
            </a:r>
            <a:endParaRPr lang="en-US" sz="1200" dirty="0">
              <a:solidFill>
                <a:schemeClr val="tx1">
                  <a:lumMod val="65000"/>
                  <a:lumOff val="35000"/>
                </a:schemeClr>
              </a:solidFill>
              <a:latin typeface="Montserrat" pitchFamily="2" charset="77"/>
            </a:endParaRPr>
          </a:p>
        </p:txBody>
      </p:sp>
    </p:spTree>
    <p:extLst>
      <p:ext uri="{BB962C8B-B14F-4D97-AF65-F5344CB8AC3E}">
        <p14:creationId xmlns:p14="http://schemas.microsoft.com/office/powerpoint/2010/main" val="39983789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1A9B23557ECFD49B0F3E8307185EA2B" ma:contentTypeVersion="5" ma:contentTypeDescription="Create a new document." ma:contentTypeScope="" ma:versionID="07901de3bb349ab218467c91418b1f37">
  <xsd:schema xmlns:xsd="http://www.w3.org/2001/XMLSchema" xmlns:xs="http://www.w3.org/2001/XMLSchema" xmlns:p="http://schemas.microsoft.com/office/2006/metadata/properties" xmlns:ns3="2f538815-4636-4415-98f6-5af21fbc1aa6" xmlns:ns4="c0c17c3b-c11e-490d-a515-f2d204b01f10" targetNamespace="http://schemas.microsoft.com/office/2006/metadata/properties" ma:root="true" ma:fieldsID="7d1efe683baff22da8e041a1af98284a" ns3:_="" ns4:_="">
    <xsd:import namespace="2f538815-4636-4415-98f6-5af21fbc1aa6"/>
    <xsd:import namespace="c0c17c3b-c11e-490d-a515-f2d204b01f10"/>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f538815-4636-4415-98f6-5af21fbc1aa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c17c3b-c11e-490d-a515-f2d204b01f10"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3A2156-C046-450E-952A-8A3D9CEC2EE8}">
  <ds:schemaRefs>
    <ds:schemaRef ds:uri="2f538815-4636-4415-98f6-5af21fbc1aa6"/>
    <ds:schemaRef ds:uri="http://schemas.microsoft.com/office/2006/documentManagement/types"/>
    <ds:schemaRef ds:uri="http://schemas.openxmlformats.org/package/2006/metadata/core-properties"/>
    <ds:schemaRef ds:uri="http://schemas.microsoft.com/office/infopath/2007/PartnerControls"/>
    <ds:schemaRef ds:uri="http://purl.org/dc/terms/"/>
    <ds:schemaRef ds:uri="http://purl.org/dc/elements/1.1/"/>
    <ds:schemaRef ds:uri="http://purl.org/dc/dcmitype/"/>
    <ds:schemaRef ds:uri="c0c17c3b-c11e-490d-a515-f2d204b01f10"/>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2D424EEB-0029-4610-A39E-D958C6938793}">
  <ds:schemaRefs>
    <ds:schemaRef ds:uri="http://schemas.microsoft.com/sharepoint/v3/contenttype/forms"/>
  </ds:schemaRefs>
</ds:datastoreItem>
</file>

<file path=customXml/itemProps3.xml><?xml version="1.0" encoding="utf-8"?>
<ds:datastoreItem xmlns:ds="http://schemas.openxmlformats.org/officeDocument/2006/customXml" ds:itemID="{83B6B401-BF43-4FE9-A20E-46421C5D4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f538815-4636-4415-98f6-5af21fbc1aa6"/>
    <ds:schemaRef ds:uri="c0c17c3b-c11e-490d-a515-f2d204b01f1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979</TotalTime>
  <Words>3804</Words>
  <Application>Microsoft Macintosh PowerPoint</Application>
  <PresentationFormat>Widescreen</PresentationFormat>
  <Paragraphs>268</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Bauhaus 93</vt:lpstr>
      <vt:lpstr>Calibri</vt:lpstr>
      <vt:lpstr>Calibri Light</vt:lpstr>
      <vt:lpstr>Futura Medium</vt:lpstr>
      <vt:lpstr>Montserrat</vt:lpstr>
      <vt:lpstr>Office Theme</vt:lpstr>
      <vt:lpstr>Madurai Aavin Milk Dairy </vt:lpstr>
      <vt:lpstr>About Madurai Aavin Milk Dairy (MAMD)</vt:lpstr>
      <vt:lpstr>Premium Milk Production</vt:lpstr>
      <vt:lpstr>Business Problem</vt:lpstr>
      <vt:lpstr>Business Objective</vt:lpstr>
      <vt:lpstr>Key Assumptions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2. Recommendation - Farmers raw milk procurement  3. Recommendation - Butter &amp; SMP procurement partners</dc:title>
  <dc:creator>Thanh Tam Luu</dc:creator>
  <cp:lastModifiedBy>Thanh Tam Luu</cp:lastModifiedBy>
  <cp:revision>41</cp:revision>
  <dcterms:created xsi:type="dcterms:W3CDTF">2020-03-18T01:24:17Z</dcterms:created>
  <dcterms:modified xsi:type="dcterms:W3CDTF">2020-03-18T18:18:29Z</dcterms:modified>
</cp:coreProperties>
</file>